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2" r:id="rId57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25"/>
    <a:srgbClr val="007E39"/>
    <a:srgbClr val="CB3A2F"/>
    <a:srgbClr val="CC0000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E5272E9-724A-406F-87C9-E5CD4D813417}" type="datetimeFigureOut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3646E03-5795-432F-9789-55E869A6D7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9268A-1B3E-4409-945F-76DDCEEB12BA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DCB48-AD97-4022-8745-F15EB26F5C9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81CAD-970B-49EA-9668-4616C6F63C9E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2B118-EB51-407F-B4CC-0102D05F13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23332-BE0D-4758-9C5A-C8CEE5364215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9FF25-40C1-4E59-BB2B-9587DC1A26B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89126-AD43-455D-A2B7-FED5C5AAFA55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6DF68-A8F4-4F8D-81AE-A8B387D9121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2079F-9ABC-41A7-923B-9312722EA7AE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FAF85-0E5B-4A08-91EB-32ACB62033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D4400-F3DC-4C9F-8648-6D4ACA36823F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08410-7378-48C6-964B-EBF75842B8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D4850-99EF-470C-8FE0-F5B1BB3C84EC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E3CF-1B63-416B-A780-603ECC8A2B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F2123-761E-43A9-A811-AC93E479DBF7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2C218-F613-46B5-92D5-5F04FBC5C4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825D7-ECB6-4B4B-A17D-37FE4A9D6034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0FAD-F25D-409F-8491-F70BC0DBE2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BEAB1-F14A-4FE9-BB0C-A69AE775FD9E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37E53-A33B-450E-A2D2-550AD3B6A3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594F7-A77D-4A9C-A0D4-89849FCBE8DF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B8B31-7196-41CF-A1E6-EAA89F5336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17000">
              <a:srgbClr val="85C2FF"/>
            </a:gs>
            <a:gs pos="34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51C497-B9B9-48F9-9D83-477DEB7696EE}" type="datetime1">
              <a:rPr lang="it-IT"/>
              <a:pPr>
                <a:defRPr/>
              </a:pPr>
              <a:t>26/07/2012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F1F810-81BE-4277-8D1D-DD5528B25A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//upload.wikimedia.org/wikipedia/commons/7/7c/160658main2_OZONE_large_350.png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5E9EFF"/>
              </a:gs>
              <a:gs pos="17000">
                <a:srgbClr val="85C2FF"/>
              </a:gs>
              <a:gs pos="34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68313" y="1300163"/>
            <a:ext cx="8207375" cy="3508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400" b="1" dirty="0">
                <a:solidFill>
                  <a:srgbClr val="CC0000"/>
                </a:solidFill>
                <a:latin typeface="Comic Sans MS" pitchFamily="66" charset="0"/>
              </a:rPr>
              <a:t>Certificazione del Personale e dell’Azienda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CC0000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400" b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SITUAZIONE!!!!!</a:t>
            </a:r>
          </a:p>
        </p:txBody>
      </p:sp>
      <p:sp>
        <p:nvSpPr>
          <p:cNvPr id="14339" name="Segnaposto data 8"/>
          <p:cNvSpPr>
            <a:spLocks noGrp="1"/>
          </p:cNvSpPr>
          <p:nvPr>
            <p:ph type="dt" sz="quarter" idx="10"/>
          </p:nvPr>
        </p:nvSpPr>
        <p:spPr bwMode="auto">
          <a:xfrm>
            <a:off x="457200" y="5805488"/>
            <a:ext cx="8147050" cy="915987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630559-DAF2-4911-A71A-053366966562}" type="datetime1">
              <a:rPr lang="it-IT" b="1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r>
              <a:rPr lang="it-IT" b="1" smtClean="0">
                <a:solidFill>
                  <a:schemeClr val="tx1"/>
                </a:solidFill>
              </a:rPr>
              <a:t>                                                                    </a:t>
            </a:r>
            <a:r>
              <a:rPr lang="it-IT" sz="2400" b="1" smtClean="0">
                <a:solidFill>
                  <a:schemeClr val="tx1"/>
                </a:solidFill>
              </a:rPr>
              <a:t>CNA BOLOGNA			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14341" name="Picture 6" descr="logoc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5589588"/>
            <a:ext cx="900113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D19AAC-0A39-4E47-BCBF-1B87010ED41E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3554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3555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 9 Obbligo di Certificazione e attestazione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Le persone</a:t>
            </a:r>
            <a:r>
              <a:rPr lang="it-IT" i="1">
                <a:cs typeface="Arial" charset="0"/>
              </a:rPr>
              <a:t> che svolgono le attività (art. 8)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devono possedere un certificato</a:t>
            </a:r>
            <a:r>
              <a:rPr lang="it-IT" i="1">
                <a:cs typeface="Arial" charset="0"/>
              </a:rPr>
              <a:t> rilasciato da un Organismo di Certificazione accreditato, a seguito del superamento di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un esame teorico e pratico basato sui requisiti minimi definito </a:t>
            </a: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nell’ Allegato 1 del Regolamento CE 303/2008</a:t>
            </a:r>
          </a:p>
          <a:p>
            <a:r>
              <a:rPr lang="it-IT" i="1">
                <a:cs typeface="Arial" charset="0"/>
              </a:rPr>
              <a:t>Le persone in possesso di un certificato provvisorio devono conseguire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entro sei mesi</a:t>
            </a:r>
            <a:r>
              <a:rPr lang="it-IT" i="1">
                <a:cs typeface="Arial" charset="0"/>
              </a:rPr>
              <a:t> dal rilascio , il certificato definitivo.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Il certificato definitivo durerà 10 anni.</a:t>
            </a:r>
          </a:p>
          <a:p>
            <a:endParaRPr lang="it-IT" i="1">
              <a:solidFill>
                <a:srgbClr val="FF0000"/>
              </a:solidFill>
              <a:cs typeface="Arial" charset="0"/>
            </a:endParaRP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Le imprese potranno prendere in consegna impianti con gas fluorurati solo se in possesso dei certificato definitivo.</a:t>
            </a:r>
          </a:p>
          <a:p>
            <a:r>
              <a:rPr lang="it-IT" i="1" u="sng">
                <a:cs typeface="Arial" charset="0"/>
              </a:rPr>
              <a:t>L’obbligo di certificazione delle imprese non si applica ai produttori/fabbricanti e riparatori di attrezzature fisse di refrigerazione, condizionamento d’aria e pompe di calore</a:t>
            </a:r>
            <a:r>
              <a:rPr lang="it-IT" i="1">
                <a:cs typeface="Arial" charset="0"/>
              </a:rPr>
              <a:t>.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3556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CFE48E-6774-4220-B0C1-5D48C51DE054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94545-1DA8-42B0-BE1A-C31C7D293C11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4578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4579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 10 Certificati Provvisori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Le persone e le Imprese che svolgono le attività di cui all’art. 8 possono avvalersi di una 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certificazione provvisoria</a:t>
            </a:r>
            <a:r>
              <a:rPr lang="it-IT" b="1" i="1">
                <a:cs typeface="Arial" charset="0"/>
              </a:rPr>
              <a:t> </a:t>
            </a:r>
            <a:r>
              <a:rPr lang="it-IT" i="1">
                <a:cs typeface="Arial" charset="0"/>
              </a:rPr>
              <a:t>rilasciata dalla Camera di Commercio Regionale con scadenza definita in mesi sei dalla data di rilascio dello stesso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Le Persone che intendono avvalersi del Certificato provvisorio faranno domanda</a:t>
            </a: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congiuntamente all’iscrizione al Registro attestando di possedere una esperienza professionale di </a:t>
            </a:r>
            <a:r>
              <a:rPr lang="it-IT" b="1" i="1">
                <a:cs typeface="Arial" charset="0"/>
              </a:rPr>
              <a:t>almeno 2 anni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nelle mansioni definite all’art. 8</a:t>
            </a:r>
            <a:r>
              <a:rPr lang="it-IT" i="1">
                <a:cs typeface="Arial" charset="0"/>
              </a:rPr>
              <a:t>.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4580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045F4B-67DA-486A-8A65-BFE88698586F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0252EF-A4D6-45A9-9895-700E1220C556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5602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5603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Art.11 Deroghe transitorie</a:t>
            </a:r>
          </a:p>
          <a:p>
            <a:r>
              <a:rPr lang="it-IT" i="1">
                <a:cs typeface="Arial" charset="0"/>
              </a:rPr>
              <a:t>L’obbligo di certificazione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non si applica per un periodo massimo di 2 anni</a:t>
            </a:r>
            <a:r>
              <a:rPr lang="it-IT" i="1">
                <a:cs typeface="Arial" charset="0"/>
              </a:rPr>
              <a:t> alle persone che svolgono l’attività in ambito di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apprendistato</a:t>
            </a:r>
            <a:r>
              <a:rPr lang="it-IT" i="1">
                <a:cs typeface="Arial" charset="0"/>
              </a:rPr>
              <a:t> finalizzato all’acquisizione delle capacità previste dall’esame di certificazione, purchè l’attività sia svolta sotto la supervisione di una persona in possesso di certificato. (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anche provvisorio</a:t>
            </a:r>
            <a:r>
              <a:rPr lang="it-IT" i="1">
                <a:cs typeface="Arial" charset="0"/>
              </a:rPr>
              <a:t>).</a:t>
            </a:r>
          </a:p>
          <a:p>
            <a:r>
              <a:rPr lang="it-IT" i="1">
                <a:cs typeface="Arial" charset="0"/>
              </a:rPr>
              <a:t>Le persone interessate dichiareranno per via telematica alla Camera di Commercio regionale di avvalersi di questa deroga.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Art. 12 </a:t>
            </a:r>
            <a:r>
              <a:rPr lang="it-IT" b="1" i="1">
                <a:cs typeface="Arial" charset="0"/>
              </a:rPr>
              <a:t>Esenzioni</a:t>
            </a:r>
          </a:p>
          <a:p>
            <a:r>
              <a:rPr lang="it-IT" i="1">
                <a:cs typeface="Arial" charset="0"/>
              </a:rPr>
              <a:t>Non sono soggette ad obbligo di certificazione le persone che:</a:t>
            </a:r>
          </a:p>
          <a:p>
            <a:r>
              <a:rPr lang="it-IT" i="1">
                <a:cs typeface="Arial" charset="0"/>
              </a:rPr>
              <a:t>• 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Svolgono le operazioni di brasatura/saldatura purchè siano svolte sotto la </a:t>
            </a: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   supervisione di una persona certificata</a:t>
            </a:r>
            <a:r>
              <a:rPr lang="it-IT" i="1">
                <a:cs typeface="Arial" charset="0"/>
              </a:rPr>
              <a:t>.</a:t>
            </a:r>
          </a:p>
          <a:p>
            <a:r>
              <a:rPr lang="it-IT" i="1">
                <a:cs typeface="Arial" charset="0"/>
              </a:rPr>
              <a:t>•  Recuperano gas fluorurati in impianti al di sotto dei 3 kg su apparecchiature </a:t>
            </a:r>
          </a:p>
          <a:p>
            <a:r>
              <a:rPr lang="it-IT" i="1">
                <a:cs typeface="Arial" charset="0"/>
              </a:rPr>
              <a:t>   definite dal D.lgs 151/2005, a condizione che la persona sia assunta in </a:t>
            </a:r>
          </a:p>
          <a:p>
            <a:r>
              <a:rPr lang="it-IT" i="1">
                <a:cs typeface="Arial" charset="0"/>
              </a:rPr>
              <a:t>   un’impresa che detiene l’autorizzazione e in possesso di un attestato rilasciato </a:t>
            </a:r>
          </a:p>
          <a:p>
            <a:r>
              <a:rPr lang="it-IT" i="1">
                <a:cs typeface="Arial" charset="0"/>
              </a:rPr>
              <a:t>   dal titolare dell’autorizzazione che certifica il completamento di un corso di </a:t>
            </a:r>
          </a:p>
          <a:p>
            <a:r>
              <a:rPr lang="it-IT" i="1">
                <a:cs typeface="Arial" charset="0"/>
              </a:rPr>
              <a:t>   formazione riferito alla Cat. III del Reg.to CE 303/08.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5604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669768-D7A2-4761-ACBA-AA15A5273AF3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D1854F-1B09-4C3A-A7F6-AD8058FA9431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6626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6627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Art.13 Registro nazionale delle Persone e delle Imprese Certificate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E’ istituito presso il Ministero dell’Ambiente il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REGISTRO</a:t>
            </a:r>
            <a:r>
              <a:rPr lang="it-IT" i="1">
                <a:cs typeface="Arial" charset="0"/>
              </a:rPr>
              <a:t> telematico nazionale delle persone e delle imprese certificate.</a:t>
            </a:r>
          </a:p>
          <a:p>
            <a:r>
              <a:rPr lang="it-IT" i="1">
                <a:cs typeface="Arial" charset="0"/>
              </a:rPr>
              <a:t>La gestione del Registro è affidata alle Camere di Commercio regionali.</a:t>
            </a:r>
          </a:p>
          <a:p>
            <a:r>
              <a:rPr lang="it-IT" i="1">
                <a:cs typeface="Arial" charset="0"/>
              </a:rPr>
              <a:t>Al Registro accedono per la loro competenza, L’ISPRA, le Camere di Commercio regionali, gli Organismi di Certificazione e ACCREDIA.</a:t>
            </a:r>
          </a:p>
          <a:p>
            <a:r>
              <a:rPr lang="it-IT" i="1">
                <a:cs typeface="Arial" charset="0"/>
              </a:rPr>
              <a:t>Il Registro è costituito dalle seguenti sezioni:</a:t>
            </a:r>
          </a:p>
          <a:p>
            <a:r>
              <a:rPr lang="it-IT" i="1">
                <a:cs typeface="Arial" charset="0"/>
              </a:rPr>
              <a:t>a) Sezione degli Organismi di Certificazione;</a:t>
            </a:r>
          </a:p>
          <a:p>
            <a:r>
              <a:rPr lang="it-IT" i="1">
                <a:cs typeface="Arial" charset="0"/>
              </a:rPr>
              <a:t>b) Sezione delle persone e delle Imprese in possesso di certificato provvisorio;</a:t>
            </a:r>
          </a:p>
          <a:p>
            <a:r>
              <a:rPr lang="it-IT" i="1">
                <a:cs typeface="Arial" charset="0"/>
              </a:rPr>
              <a:t>c) </a:t>
            </a:r>
            <a:r>
              <a:rPr lang="it-IT" i="1" u="sng">
                <a:cs typeface="Arial" charset="0"/>
              </a:rPr>
              <a:t>Sezione delle persone e delle Imprese certificate</a:t>
            </a:r>
            <a:r>
              <a:rPr lang="it-IT" i="1">
                <a:cs typeface="Arial" charset="0"/>
              </a:rPr>
              <a:t>;</a:t>
            </a:r>
          </a:p>
          <a:p>
            <a:r>
              <a:rPr lang="it-IT" i="1">
                <a:cs typeface="Arial" charset="0"/>
              </a:rPr>
              <a:t>d) Sezione delle persone che hanno ottenuto l’attestato (condizionamento auto);</a:t>
            </a:r>
          </a:p>
          <a:p>
            <a:r>
              <a:rPr lang="it-IT" i="1">
                <a:cs typeface="Arial" charset="0"/>
              </a:rPr>
              <a:t>e) Sezione delle persone che non sono soggette ad obbligo di certificazione o </a:t>
            </a:r>
          </a:p>
          <a:p>
            <a:r>
              <a:rPr lang="it-IT" i="1">
                <a:cs typeface="Arial" charset="0"/>
              </a:rPr>
              <a:t>    esenti;</a:t>
            </a:r>
          </a:p>
          <a:p>
            <a:r>
              <a:rPr lang="it-IT" i="1">
                <a:cs typeface="Arial" charset="0"/>
              </a:rPr>
              <a:t>f) Sezione delle persone e delle Imprese che hanno ottenuto la certificazione in </a:t>
            </a:r>
          </a:p>
          <a:p>
            <a:r>
              <a:rPr lang="it-IT" i="1">
                <a:cs typeface="Arial" charset="0"/>
              </a:rPr>
              <a:t>    altro Stato membro ;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6628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90F176-FFD0-4574-8859-0D3376A1A81E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16AE9F-69C2-4F07-AFF6-DCB09BFCC43C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7650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7651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Art.13 Registro nazionale delle Persone e delle Imprese Certificate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L’avvenuta istituzione del Registro viene pubblicata sul sito WEB del Ministero dell’Ambiente previo avviso in Gazzetta Ufficiale.</a:t>
            </a: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Tutti i soggetti</a:t>
            </a:r>
            <a:r>
              <a:rPr lang="it-IT" i="1">
                <a:cs typeface="Arial" charset="0"/>
              </a:rPr>
              <a:t> tenuti all’iscrizione al registro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versano, alle Camere di Commercio regionali, i diritti di segreteria previsti dalla legge</a:t>
            </a:r>
            <a:r>
              <a:rPr lang="it-IT" i="1">
                <a:cs typeface="Arial" charset="0"/>
              </a:rPr>
              <a:t>.</a:t>
            </a:r>
          </a:p>
          <a:p>
            <a:r>
              <a:rPr lang="it-IT" i="1">
                <a:cs typeface="Arial" charset="0"/>
              </a:rPr>
              <a:t>Le Camere di Commercio rilasciano per via telematica alle persone e alle Imprese gli attestati di iscrizione al registro, nonché le visure dei certificati e degli attestati validi.</a:t>
            </a:r>
          </a:p>
          <a:p>
            <a:r>
              <a:rPr lang="it-IT" i="1">
                <a:cs typeface="Arial" charset="0"/>
              </a:rPr>
              <a:t>Le informazioni per le modalità per la loro presentazioni sono pubblicate nel sito web del Ministero dell’Ambiente:</a:t>
            </a:r>
          </a:p>
          <a:p>
            <a:endParaRPr lang="it-IT" b="1" i="1">
              <a:cs typeface="Arial" charset="0"/>
            </a:endParaRPr>
          </a:p>
          <a:p>
            <a:r>
              <a:rPr lang="it-IT" b="1" i="1">
                <a:cs typeface="Arial" charset="0"/>
              </a:rPr>
              <a:t>a) Domande di iscrizioni al Registro;</a:t>
            </a:r>
          </a:p>
          <a:p>
            <a:r>
              <a:rPr lang="it-IT" b="1" i="1">
                <a:cs typeface="Arial" charset="0"/>
              </a:rPr>
              <a:t>b) Domande di certificazione provvisoria;</a:t>
            </a:r>
          </a:p>
          <a:p>
            <a:r>
              <a:rPr lang="it-IT" b="1" i="1">
                <a:cs typeface="Arial" charset="0"/>
              </a:rPr>
              <a:t>c) Dichiarazioni di deroghe ed esenzioni;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765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C5A5DD-A2E0-4C48-8C01-7788773E9172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21EE10-4CAE-4A20-B9F0-1FB76B045E7F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8674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8675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 14 Riconoscimento dei certificati delle persone e delle imprese rilasciati in un altro Stato membro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Le persone</a:t>
            </a:r>
            <a:r>
              <a:rPr lang="it-IT" i="1">
                <a:cs typeface="Arial" charset="0"/>
              </a:rPr>
              <a:t> e le Imprese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in possesso di un certificato rilasciato in un altro Stato membro</a:t>
            </a:r>
            <a:r>
              <a:rPr lang="it-IT" i="1">
                <a:cs typeface="Arial" charset="0"/>
              </a:rPr>
              <a:t> ai sensi dell’art. 5. par.2 del Regolamento CE 842/2006,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trasmettono copia</a:t>
            </a:r>
            <a:r>
              <a:rPr lang="it-IT" i="1">
                <a:cs typeface="Arial" charset="0"/>
              </a:rPr>
              <a:t> del certificato,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allegando</a:t>
            </a:r>
            <a:r>
              <a:rPr lang="it-IT" i="1">
                <a:cs typeface="Arial" charset="0"/>
              </a:rPr>
              <a:t> ad esso la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traduzione giurata in lingua italiana</a:t>
            </a:r>
            <a:r>
              <a:rPr lang="it-IT" i="1">
                <a:cs typeface="Arial" charset="0"/>
              </a:rPr>
              <a:t>, alla Camera di Commercio nella cui circoscrizione territoriale la persona è domiciliata o l’impresa svolge prevalentemente l’attività, che provvede ad includerli nel Registro.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Il riconoscimento reciproco non è applicabile ai certificati provvisori.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8676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E764E2-212B-4202-BDE2-4CCE5FDB22A3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4F16F7-9531-4765-AB5A-7A18C08C3452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9698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9699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Art.15 </a:t>
            </a:r>
            <a:r>
              <a:rPr lang="it-IT" b="1" i="1">
                <a:cs typeface="Arial" charset="0"/>
              </a:rPr>
              <a:t>Registro dell’impianto</a:t>
            </a:r>
          </a:p>
          <a:p>
            <a:endParaRPr lang="it-IT" b="1" i="1">
              <a:cs typeface="Arial" charset="0"/>
            </a:endParaRPr>
          </a:p>
          <a:p>
            <a:r>
              <a:rPr lang="it-IT" i="1">
                <a:cs typeface="Arial" charset="0"/>
              </a:rPr>
              <a:t>Gli Operatori delle apparecchiature fisse di refrigerazione, condizionamento d’aria e pompe di calore contenenti 3 kg o più di gas fluorurati ad effetto serra tengono il «Registro dell’apparecchiatura».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Nei registri, gli operatori riportano le informazioni previste dal Regolamento CE 842/2006. Il formato del registro e le modalità della loro messa a disposizione vengono pubblicati sul sito web del Ministero dell’Ambiente previo avviso in Gazzetta Ufficiale.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Su richiesta, i registri sono messi a disposizione del Ministero dell’Ambiente che si avvale di ISPRA.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9700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AD86FA-4A20-4DA5-9BF4-748548792D21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A67357-D164-4580-A573-69A659DDA202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0722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30723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Art.16 Informazioni sui gas fluorurati ad effetto serra</a:t>
            </a:r>
          </a:p>
          <a:p>
            <a:endParaRPr lang="it-IT" i="1">
              <a:cs typeface="Arial" charset="0"/>
            </a:endParaRPr>
          </a:p>
          <a:p>
            <a:r>
              <a:rPr lang="it-IT" b="1" i="1">
                <a:solidFill>
                  <a:srgbClr val="FF0000"/>
                </a:solidFill>
                <a:cs typeface="Arial" charset="0"/>
              </a:rPr>
              <a:t>Entro il 31 maggio di ogni anno</a:t>
            </a:r>
            <a:r>
              <a:rPr lang="it-IT" i="1">
                <a:cs typeface="Arial" charset="0"/>
              </a:rPr>
              <a:t>, a partire dall’anno successivo a quello di entrata in vigore del presente Decreto, 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gli operatori</a:t>
            </a:r>
            <a:r>
              <a:rPr lang="it-IT" b="1" i="1">
                <a:cs typeface="Arial" charset="0"/>
              </a:rPr>
              <a:t> </a:t>
            </a:r>
            <a:r>
              <a:rPr lang="it-IT" i="1">
                <a:cs typeface="Arial" charset="0"/>
              </a:rPr>
              <a:t>delle apparecchiature fisse di refrigerazione, condizionamento d’aria e pompe di calore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contenenti 3 kg o più di gas fluorurati</a:t>
            </a:r>
            <a:r>
              <a:rPr lang="it-IT" i="1">
                <a:cs typeface="Arial" charset="0"/>
              </a:rPr>
              <a:t> ad effetto serra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DEVONO presentare</a:t>
            </a:r>
            <a:r>
              <a:rPr lang="it-IT" i="1">
                <a:cs typeface="Arial" charset="0"/>
              </a:rPr>
              <a:t> al Ministero dell’Ambiente tramite l’ISPRA, una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DICHIARAZIONE</a:t>
            </a:r>
            <a:r>
              <a:rPr lang="it-IT" i="1">
                <a:cs typeface="Arial" charset="0"/>
              </a:rPr>
              <a:t> contenente informazioni riguardanti la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QUANTITA’ di emissioni in atmosfera di gas fluorurati</a:t>
            </a:r>
            <a:r>
              <a:rPr lang="it-IT" i="1">
                <a:cs typeface="Arial" charset="0"/>
              </a:rPr>
              <a:t> relativi all’anno precedente sulla base dei dati contenuti nei registri di impianto.</a:t>
            </a:r>
          </a:p>
          <a:p>
            <a:endParaRPr lang="it-IT" i="1">
              <a:cs typeface="Arial" charset="0"/>
            </a:endParaRPr>
          </a:p>
          <a:p>
            <a:r>
              <a:rPr lang="it-IT" b="1" i="1">
                <a:solidFill>
                  <a:srgbClr val="FF0000"/>
                </a:solidFill>
                <a:cs typeface="Arial" charset="0"/>
              </a:rPr>
              <a:t>Entro il 31 marzo di ogni anno</a:t>
            </a:r>
            <a:r>
              <a:rPr lang="it-IT" i="1">
                <a:cs typeface="Arial" charset="0"/>
              </a:rPr>
              <a:t>, i soggetti che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PRODUCONO, IMPORTANO O ESPORTANO</a:t>
            </a:r>
            <a:r>
              <a:rPr lang="it-IT" i="1">
                <a:cs typeface="Arial" charset="0"/>
              </a:rPr>
              <a:t> più di una tonnellata all’anno di gas fluorurati ad effetto serra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comunicano le informazioni</a:t>
            </a:r>
            <a:r>
              <a:rPr lang="it-IT" i="1">
                <a:cs typeface="Arial" charset="0"/>
              </a:rPr>
              <a:t> (dati di produzione e di commercializzazione) relativi all’anno precedente.</a:t>
            </a:r>
          </a:p>
          <a:p>
            <a:r>
              <a:rPr lang="it-IT" i="1">
                <a:cs typeface="Arial" charset="0"/>
              </a:rPr>
              <a:t>L’ISPRA elabora in base a queste informazioni una relazione sulle emissioni di gas fluorurati ad effetto serra annualmente, e la mette a disposizione del pubblico sul proprio sito web.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0724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B02A88-A017-41CE-848E-560E370C4FA2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8C9CB3-C82D-4F80-AD60-8ECBC0207772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1746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31747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Art.17 Etichettatura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Le informazioni presenti sulle etichette dei prodotti e delle apparecchiature contenenti gas fluorurati ad effetto serra DEVONO essere riportate anche in lingua italiana come ulteriore requisito di etichettatura applicabile previsto dal Regolamento CE 1494/2007.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1748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4A09D9-B16D-4A08-8E76-069070EDAA4B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B69B80-28D0-462C-A65D-3E3C78747606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2770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32771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Allegato A – </a:t>
            </a:r>
            <a:r>
              <a:rPr lang="it-IT" b="1" i="1">
                <a:cs typeface="Arial" charset="0"/>
              </a:rPr>
              <a:t>Requisiti degli Organismi di Certificazione delle PERSONE</a:t>
            </a:r>
          </a:p>
          <a:p>
            <a:endParaRPr lang="it-IT" b="1" i="1">
              <a:cs typeface="Arial" charset="0"/>
            </a:endParaRPr>
          </a:p>
          <a:p>
            <a:r>
              <a:rPr lang="it-IT" i="1">
                <a:cs typeface="Arial" charset="0"/>
              </a:rPr>
              <a:t>L’Organismo di Certificazione deve essere in possesso di un certificato di accreditamento (emesso da ACCREDIA), ai sensi della norma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UNI CEI EN ISO/IEC 17024</a:t>
            </a:r>
            <a:r>
              <a:rPr lang="it-IT" i="1">
                <a:cs typeface="Arial" charset="0"/>
              </a:rPr>
              <a:t> (requisiti generali per la certificazione delle persone) per le seguenti figure professionali:</a:t>
            </a:r>
          </a:p>
          <a:p>
            <a:r>
              <a:rPr lang="it-IT" i="1">
                <a:cs typeface="Arial" charset="0"/>
              </a:rPr>
              <a:t>•  Personale che svolge una o più delle seguenti attività relative alle  </a:t>
            </a:r>
          </a:p>
          <a:p>
            <a:r>
              <a:rPr lang="it-IT" i="1">
                <a:cs typeface="Arial" charset="0"/>
              </a:rPr>
              <a:t>   apparecchiature fisse di refrigerazione e di condizionamento d’aria e di pompe </a:t>
            </a:r>
          </a:p>
          <a:p>
            <a:r>
              <a:rPr lang="it-IT" i="1">
                <a:cs typeface="Arial" charset="0"/>
              </a:rPr>
              <a:t>   di calore;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a) Controllo delle perdite dalle applicazioni con almeno 3 kg di gas fluorurati e dalle applicazioni con almeno 6 kg di gas fluorurati dotate di sistemi ermeticamente sigillati, ed etichettati come tali;</a:t>
            </a:r>
          </a:p>
          <a:p>
            <a:r>
              <a:rPr lang="it-IT" i="1">
                <a:cs typeface="Arial" charset="0"/>
              </a:rPr>
              <a:t>b) Recupero di gas fluorurati ad effetto serra;</a:t>
            </a:r>
          </a:p>
          <a:p>
            <a:r>
              <a:rPr lang="it-IT" i="1">
                <a:cs typeface="Arial" charset="0"/>
              </a:rPr>
              <a:t>c) Installazione,</a:t>
            </a:r>
          </a:p>
          <a:p>
            <a:r>
              <a:rPr lang="it-IT" i="1">
                <a:cs typeface="Arial" charset="0"/>
              </a:rPr>
              <a:t>d) Manutenzione e riparazione.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277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6A644E-6B41-4ABF-A2FD-B806DB1B30E7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ttangolo 1"/>
          <p:cNvSpPr>
            <a:spLocks noChangeArrowheads="1"/>
          </p:cNvSpPr>
          <p:nvPr/>
        </p:nvSpPr>
        <p:spPr bwMode="auto">
          <a:xfrm>
            <a:off x="809625" y="123825"/>
            <a:ext cx="7673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 b="1">
                <a:latin typeface="Calibri" pitchFamily="34" charset="0"/>
              </a:rPr>
              <a:t>Distruzione dell’ozono stratosferico</a:t>
            </a:r>
          </a:p>
        </p:txBody>
      </p:sp>
      <p:sp>
        <p:nvSpPr>
          <p:cNvPr id="15362" name="Rettangolo 2"/>
          <p:cNvSpPr>
            <a:spLocks noChangeArrowheads="1"/>
          </p:cNvSpPr>
          <p:nvPr/>
        </p:nvSpPr>
        <p:spPr bwMode="auto">
          <a:xfrm>
            <a:off x="4500563" y="1635125"/>
            <a:ext cx="1727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>
                <a:latin typeface="Calibri" pitchFamily="34" charset="0"/>
              </a:rPr>
              <a:t>Distruzione</a:t>
            </a:r>
          </a:p>
          <a:p>
            <a:r>
              <a:rPr lang="it-IT" sz="2000" b="1">
                <a:latin typeface="Calibri" pitchFamily="34" charset="0"/>
              </a:rPr>
              <a:t>dell’ozono</a:t>
            </a:r>
          </a:p>
          <a:p>
            <a:r>
              <a:rPr lang="it-IT" sz="2000" b="1">
                <a:latin typeface="Calibri" pitchFamily="34" charset="0"/>
              </a:rPr>
              <a:t>stratosferico</a:t>
            </a:r>
            <a:endParaRPr lang="it-IT" sz="2000">
              <a:latin typeface="Calibri" pitchFamily="34" charset="0"/>
            </a:endParaRPr>
          </a:p>
        </p:txBody>
      </p:sp>
      <p:sp>
        <p:nvSpPr>
          <p:cNvPr id="15363" name="Rettangolo 3"/>
          <p:cNvSpPr>
            <a:spLocks noChangeArrowheads="1"/>
          </p:cNvSpPr>
          <p:nvPr/>
        </p:nvSpPr>
        <p:spPr bwMode="auto">
          <a:xfrm>
            <a:off x="7092950" y="3622675"/>
            <a:ext cx="1223963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500">
                <a:latin typeface="Calibri" pitchFamily="34" charset="0"/>
              </a:rPr>
              <a:t>Irradiazione infrarossa</a:t>
            </a:r>
          </a:p>
          <a:p>
            <a:r>
              <a:rPr lang="it-IT" sz="1500">
                <a:latin typeface="Calibri" pitchFamily="34" charset="0"/>
              </a:rPr>
              <a:t>assorbita e riemessa dai</a:t>
            </a:r>
          </a:p>
          <a:p>
            <a:r>
              <a:rPr lang="it-IT" sz="1500">
                <a:latin typeface="Calibri" pitchFamily="34" charset="0"/>
              </a:rPr>
              <a:t>gas-serra</a:t>
            </a:r>
          </a:p>
        </p:txBody>
      </p:sp>
      <p:sp>
        <p:nvSpPr>
          <p:cNvPr id="15364" name="Rettangolo 4"/>
          <p:cNvSpPr>
            <a:spLocks noChangeArrowheads="1"/>
          </p:cNvSpPr>
          <p:nvPr/>
        </p:nvSpPr>
        <p:spPr bwMode="auto">
          <a:xfrm>
            <a:off x="2573338" y="3922713"/>
            <a:ext cx="13509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Irradiazione</a:t>
            </a:r>
          </a:p>
          <a:p>
            <a:r>
              <a:rPr lang="it-IT">
                <a:latin typeface="Calibri" pitchFamily="34" charset="0"/>
              </a:rPr>
              <a:t>solare</a:t>
            </a:r>
          </a:p>
        </p:txBody>
      </p:sp>
      <p:sp>
        <p:nvSpPr>
          <p:cNvPr id="15365" name="Rettangolo 5"/>
          <p:cNvSpPr>
            <a:spLocks noChangeArrowheads="1"/>
          </p:cNvSpPr>
          <p:nvPr/>
        </p:nvSpPr>
        <p:spPr bwMode="auto">
          <a:xfrm>
            <a:off x="896938" y="4900613"/>
            <a:ext cx="1685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latin typeface="Calibri" pitchFamily="34" charset="0"/>
              </a:rPr>
              <a:t>Contributo al</a:t>
            </a:r>
          </a:p>
          <a:p>
            <a:r>
              <a:rPr lang="it-IT" b="1">
                <a:latin typeface="Calibri" pitchFamily="34" charset="0"/>
              </a:rPr>
              <a:t>riscaldamento</a:t>
            </a:r>
          </a:p>
          <a:p>
            <a:r>
              <a:rPr lang="it-IT" b="1">
                <a:latin typeface="Calibri" pitchFamily="34" charset="0"/>
              </a:rPr>
              <a:t>globale</a:t>
            </a:r>
            <a:endParaRPr lang="it-IT">
              <a:latin typeface="Calibri" pitchFamily="34" charset="0"/>
            </a:endParaRPr>
          </a:p>
        </p:txBody>
      </p:sp>
      <p:sp>
        <p:nvSpPr>
          <p:cNvPr id="15366" name="Segnaposto data 6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ECE47F-FCAE-4173-9540-D61053BAB033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pic>
        <p:nvPicPr>
          <p:cNvPr id="15367" name="Picture 2" descr="File:160658main2 OZONE large 350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3275" y="1033463"/>
            <a:ext cx="29337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ccia a destra 7"/>
          <p:cNvSpPr/>
          <p:nvPr/>
        </p:nvSpPr>
        <p:spPr>
          <a:xfrm rot="10800000">
            <a:off x="3736975" y="2143125"/>
            <a:ext cx="763588" cy="2063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Connettore 8"/>
          <p:cNvSpPr/>
          <p:nvPr/>
        </p:nvSpPr>
        <p:spPr>
          <a:xfrm>
            <a:off x="4860032" y="4437112"/>
            <a:ext cx="1440160" cy="1440160"/>
          </a:xfrm>
          <a:prstGeom prst="flowChartConnector">
            <a:avLst/>
          </a:prstGeom>
          <a:solidFill>
            <a:srgbClr val="007E39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5372" name="CasellaDiTesto 9"/>
          <p:cNvSpPr txBox="1">
            <a:spLocks noChangeArrowheads="1"/>
          </p:cNvSpPr>
          <p:nvPr/>
        </p:nvSpPr>
        <p:spPr bwMode="auto">
          <a:xfrm>
            <a:off x="4859338" y="4900613"/>
            <a:ext cx="144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FF00"/>
                </a:solidFill>
                <a:latin typeface="Calibri" pitchFamily="34" charset="0"/>
              </a:rPr>
              <a:t>Terra</a:t>
            </a:r>
          </a:p>
        </p:txBody>
      </p:sp>
      <p:cxnSp>
        <p:nvCxnSpPr>
          <p:cNvPr id="13" name="Connettore 7 12"/>
          <p:cNvCxnSpPr/>
          <p:nvPr/>
        </p:nvCxnSpPr>
        <p:spPr>
          <a:xfrm rot="10800000" flipV="1">
            <a:off x="6156325" y="4149725"/>
            <a:ext cx="719138" cy="574675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7 16"/>
          <p:cNvCxnSpPr/>
          <p:nvPr/>
        </p:nvCxnSpPr>
        <p:spPr>
          <a:xfrm rot="10800000" flipV="1">
            <a:off x="6227763" y="4302125"/>
            <a:ext cx="873125" cy="598488"/>
          </a:xfrm>
          <a:prstGeom prst="curvedConnector3">
            <a:avLst>
              <a:gd name="adj1" fmla="val 50000"/>
            </a:avLst>
          </a:prstGeom>
          <a:ln w="38100">
            <a:solidFill>
              <a:srgbClr val="C0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7 28"/>
          <p:cNvCxnSpPr/>
          <p:nvPr/>
        </p:nvCxnSpPr>
        <p:spPr>
          <a:xfrm>
            <a:off x="3635375" y="3076575"/>
            <a:ext cx="1512888" cy="1492250"/>
          </a:xfrm>
          <a:prstGeom prst="curvedConnector3">
            <a:avLst/>
          </a:prstGeom>
          <a:ln w="38100">
            <a:solidFill>
              <a:srgbClr val="FFFF25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ccia a destra 32"/>
          <p:cNvSpPr/>
          <p:nvPr/>
        </p:nvSpPr>
        <p:spPr>
          <a:xfrm>
            <a:off x="2617788" y="5259388"/>
            <a:ext cx="763587" cy="2063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5377" name="Segnaposto numero diapositiva 30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EDE140-A00F-484D-8235-486CE3D80E8A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51DCFF-388D-48F4-9798-F6F151E21F52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3794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33795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Allegato A </a:t>
            </a:r>
            <a:r>
              <a:rPr lang="it-IT" b="1" i="1">
                <a:cs typeface="Arial" charset="0"/>
              </a:rPr>
              <a:t>– Requisiti degli Organismi di Certificazione delle PERSONE</a:t>
            </a:r>
          </a:p>
          <a:p>
            <a:endParaRPr lang="it-IT" b="1" i="1">
              <a:cs typeface="Arial" charset="0"/>
            </a:endParaRPr>
          </a:p>
          <a:p>
            <a:r>
              <a:rPr lang="it-IT" i="1">
                <a:cs typeface="Arial" charset="0"/>
              </a:rPr>
              <a:t>Schema di Certificazione e Tariffario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ACCREDIA ha definito uno schema per la certificazione del personale contenente i requisiti specifici riportati negli allegati ai pertinenti Regolamenti della Commissione Europea (nel caso dei «frigoristi» n. 303/2008).</a:t>
            </a:r>
          </a:p>
          <a:p>
            <a:r>
              <a:rPr lang="it-IT" i="1">
                <a:cs typeface="Arial" charset="0"/>
              </a:rPr>
              <a:t>Lo schema di certificazione qualificherà, gli Organismi di Valutazione presso i quali vengono svolti gli esami del personale 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(CENTRI D’ESAME)</a:t>
            </a:r>
          </a:p>
          <a:p>
            <a:r>
              <a:rPr lang="it-IT" i="1">
                <a:cs typeface="Arial" charset="0"/>
              </a:rPr>
              <a:t>Tali organismi di valutazione devono possedere una struttura operativa, tecnica e</a:t>
            </a:r>
          </a:p>
          <a:p>
            <a:r>
              <a:rPr lang="it-IT" i="1">
                <a:cs typeface="Arial" charset="0"/>
              </a:rPr>
              <a:t>amministrativa che risponda ai criteri generali definiti dalla norma UNI CEI EN ISO7IEC 17024.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I Centri di Esame devono avere struttura adeguata e competenze verificate.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3796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9DD031-A178-4816-B11D-C473247DF93F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2D8596-4380-40DF-B72F-EBF45E62A11B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4818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34819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Allegato A – </a:t>
            </a:r>
            <a:r>
              <a:rPr lang="it-IT" b="1" i="1">
                <a:cs typeface="Arial" charset="0"/>
              </a:rPr>
              <a:t>Requisiti degli Organismi di Certificazione delle IMPRESE</a:t>
            </a:r>
          </a:p>
          <a:p>
            <a:endParaRPr lang="it-IT" b="1" i="1">
              <a:cs typeface="Arial" charset="0"/>
            </a:endParaRPr>
          </a:p>
          <a:p>
            <a:r>
              <a:rPr lang="it-IT" i="1">
                <a:cs typeface="Arial" charset="0"/>
              </a:rPr>
              <a:t>L’Organismo di Certificazione delle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 IMPRESE</a:t>
            </a:r>
            <a:r>
              <a:rPr lang="it-IT" i="1">
                <a:cs typeface="Arial" charset="0"/>
              </a:rPr>
              <a:t> deve essere in possesso di un certificato di accreditamento (emesso da ACCREDIA), ai sensi della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norma EN 45011</a:t>
            </a:r>
            <a:r>
              <a:rPr lang="it-IT" i="1">
                <a:cs typeface="Arial" charset="0"/>
              </a:rPr>
              <a:t> (requisiti generali sistemi di certificazione di prodotti) per i seguenti servizi:</a:t>
            </a:r>
          </a:p>
          <a:p>
            <a:r>
              <a:rPr lang="it-IT" i="1">
                <a:cs typeface="Arial" charset="0"/>
              </a:rPr>
              <a:t>•  Installazione, manutenzione o riparazione di apparecchiature fisse di </a:t>
            </a:r>
          </a:p>
          <a:p>
            <a:r>
              <a:rPr lang="it-IT" i="1">
                <a:cs typeface="Arial" charset="0"/>
              </a:rPr>
              <a:t>   refrigerazione e di condizionamento d’aria e di pompe di calore;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Schema di Certificazione e Tariffario</a:t>
            </a:r>
          </a:p>
          <a:p>
            <a:r>
              <a:rPr lang="it-IT" i="1">
                <a:cs typeface="Arial" charset="0"/>
              </a:rPr>
              <a:t>ACCREDIA ha definito uno schema per la certificazione delle Imprese prevedendo la predisposizione da parte dell’impresa di un 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PIANO DELLA QUALITA’</a:t>
            </a:r>
            <a:r>
              <a:rPr lang="it-IT" b="1" i="1">
                <a:cs typeface="Arial" charset="0"/>
              </a:rPr>
              <a:t> </a:t>
            </a:r>
            <a:r>
              <a:rPr lang="it-IT" i="1">
                <a:cs typeface="Arial" charset="0"/>
              </a:rPr>
              <a:t>(come definito dalla norma UNI/ISO 10005 si intende un documento che precisa le particolari modalità operative le risorse utilizzate per l’attività), atto a dimostrare che:</a:t>
            </a:r>
          </a:p>
          <a:p>
            <a:r>
              <a:rPr lang="it-IT" b="1" i="1">
                <a:solidFill>
                  <a:srgbClr val="FF0000"/>
                </a:solidFill>
                <a:cs typeface="Arial" charset="0"/>
              </a:rPr>
              <a:t>L’impresa impiega personale certificato in numero sufficiente da coprire il volume di attività e che mette a disposizione al personale impiegato gli strumenti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4820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5CA2F5-852A-4116-9122-1338D285F062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4708E6-5DAB-4CCB-90AD-3E17140658A0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5842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Regolamento CE 303/2008 2 aprile 2008</a:t>
            </a:r>
          </a:p>
        </p:txBody>
      </p:sp>
      <p:sp>
        <p:nvSpPr>
          <p:cNvPr id="4" name="Rettangolo 3"/>
          <p:cNvSpPr/>
          <p:nvPr/>
        </p:nvSpPr>
        <p:spPr>
          <a:xfrm>
            <a:off x="827088" y="1046163"/>
            <a:ext cx="7489825" cy="36004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dirty="0">
                <a:latin typeface="Arial" pitchFamily="34" charset="0"/>
                <a:cs typeface="Arial" pitchFamily="34" charset="0"/>
              </a:rPr>
              <a:t>Si ricorda che deve essere certificato la persona fisica che </a:t>
            </a:r>
            <a:r>
              <a:rPr lang="it-IT" sz="1900" b="1" u="sng" dirty="0">
                <a:latin typeface="Arial" pitchFamily="34" charset="0"/>
                <a:cs typeface="Arial" pitchFamily="34" charset="0"/>
              </a:rPr>
              <a:t>svolge le seguenti attività</a:t>
            </a:r>
            <a:r>
              <a:rPr lang="it-IT" sz="19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it-IT" sz="1900" dirty="0">
                <a:latin typeface="Arial" pitchFamily="34" charset="0"/>
                <a:cs typeface="Arial" pitchFamily="34" charset="0"/>
              </a:rPr>
              <a:t>Controllo delle perdite di applicazioni contenenti </a:t>
            </a:r>
            <a:r>
              <a:rPr lang="it-IT" sz="1900" b="1" dirty="0">
                <a:latin typeface="Arial" pitchFamily="34" charset="0"/>
                <a:cs typeface="Arial" pitchFamily="34" charset="0"/>
              </a:rPr>
              <a:t>almeno 3 kg di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b="1" dirty="0">
                <a:latin typeface="Arial" pitchFamily="34" charset="0"/>
                <a:cs typeface="Arial" pitchFamily="34" charset="0"/>
              </a:rPr>
              <a:t>      gas HFC </a:t>
            </a:r>
            <a:r>
              <a:rPr lang="it-IT" sz="1900" dirty="0">
                <a:latin typeface="Arial" pitchFamily="34" charset="0"/>
                <a:cs typeface="Arial" pitchFamily="34" charset="0"/>
              </a:rPr>
              <a:t>e di </a:t>
            </a:r>
            <a:r>
              <a:rPr lang="it-IT" sz="1900" b="1" dirty="0">
                <a:latin typeface="Arial" pitchFamily="34" charset="0"/>
                <a:cs typeface="Arial" pitchFamily="34" charset="0"/>
              </a:rPr>
              <a:t>applicazioni almeno 6 kg di gas HFC dotate di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b="1" dirty="0">
                <a:latin typeface="Arial" pitchFamily="34" charset="0"/>
                <a:cs typeface="Arial" pitchFamily="34" charset="0"/>
              </a:rPr>
              <a:t>      sistemi ermeticamente sigillati, etichettati come tali;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dirty="0">
                <a:latin typeface="Arial" pitchFamily="34" charset="0"/>
                <a:cs typeface="Arial" pitchFamily="34" charset="0"/>
              </a:rPr>
              <a:t>b)   Recupero;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dirty="0">
                <a:latin typeface="Arial" pitchFamily="34" charset="0"/>
                <a:cs typeface="Arial" pitchFamily="34" charset="0"/>
              </a:rPr>
              <a:t>c)   Installazione;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dirty="0">
                <a:latin typeface="Arial" pitchFamily="34" charset="0"/>
                <a:cs typeface="Arial" pitchFamily="34" charset="0"/>
              </a:rPr>
              <a:t>d)   Manutenzione e riparazione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9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dirty="0">
                <a:latin typeface="Arial" pitchFamily="34" charset="0"/>
                <a:cs typeface="Arial" pitchFamily="34" charset="0"/>
              </a:rPr>
              <a:t>e le </a:t>
            </a:r>
            <a:r>
              <a:rPr lang="it-IT" sz="1900" b="1" u="sng" dirty="0">
                <a:latin typeface="Arial" pitchFamily="34" charset="0"/>
                <a:cs typeface="Arial" pitchFamily="34" charset="0"/>
              </a:rPr>
              <a:t>imprese che svolgono le seguenti attività</a:t>
            </a:r>
            <a:r>
              <a:rPr lang="it-IT" sz="19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dirty="0">
                <a:latin typeface="Arial" pitchFamily="34" charset="0"/>
                <a:cs typeface="Arial" pitchFamily="34" charset="0"/>
              </a:rPr>
              <a:t>a)   installazione;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dirty="0">
                <a:latin typeface="Arial" pitchFamily="34" charset="0"/>
                <a:cs typeface="Arial" pitchFamily="34" charset="0"/>
              </a:rPr>
              <a:t>b)   manutenzione e riparazione</a:t>
            </a:r>
            <a:endParaRPr lang="it-IT" sz="1900" i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583A26-B034-4AAB-A142-B8AE30308FF4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D0BE8E-2964-45E8-BD89-9FF5BEEF46D4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6866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Regolamento CE 303/2008 2 aprile 2008</a:t>
            </a:r>
          </a:p>
        </p:txBody>
      </p:sp>
      <p:sp>
        <p:nvSpPr>
          <p:cNvPr id="36867" name="Rettangolo 3"/>
          <p:cNvSpPr>
            <a:spLocks noChangeArrowheads="1"/>
          </p:cNvSpPr>
          <p:nvPr/>
        </p:nvSpPr>
        <p:spPr bwMode="auto">
          <a:xfrm>
            <a:off x="827088" y="1046163"/>
            <a:ext cx="7489825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100">
                <a:cs typeface="Arial" charset="0"/>
              </a:rPr>
              <a:t>Art. 4 certificazione del personale</a:t>
            </a:r>
          </a:p>
          <a:p>
            <a:endParaRPr lang="it-IT" sz="2100">
              <a:cs typeface="Arial" charset="0"/>
            </a:endParaRPr>
          </a:p>
          <a:p>
            <a:r>
              <a:rPr lang="it-IT" sz="2100" b="1">
                <a:cs typeface="Arial" charset="0"/>
              </a:rPr>
              <a:t>Categoria I</a:t>
            </a:r>
            <a:r>
              <a:rPr lang="it-IT" sz="2100">
                <a:cs typeface="Arial" charset="0"/>
              </a:rPr>
              <a:t>:</a:t>
            </a:r>
          </a:p>
          <a:p>
            <a:r>
              <a:rPr lang="it-IT" sz="2100">
                <a:cs typeface="Arial" charset="0"/>
              </a:rPr>
              <a:t>l’attività del Personale certificato in questa categoria è</a:t>
            </a:r>
          </a:p>
          <a:p>
            <a:r>
              <a:rPr lang="it-IT" sz="2100">
                <a:cs typeface="Arial" charset="0"/>
              </a:rPr>
              <a:t>abilitato a:</a:t>
            </a:r>
          </a:p>
          <a:p>
            <a:r>
              <a:rPr lang="it-IT" sz="2100">
                <a:cs typeface="Arial" charset="0"/>
              </a:rPr>
              <a:t>a)    Controllo delle perdite degli impianti di refrigerazione,</a:t>
            </a:r>
          </a:p>
          <a:p>
            <a:r>
              <a:rPr lang="it-IT" sz="2100">
                <a:cs typeface="Arial" charset="0"/>
              </a:rPr>
              <a:t>       condizionamento e pompe di calore con più di 3Kg</a:t>
            </a:r>
          </a:p>
          <a:p>
            <a:r>
              <a:rPr lang="it-IT" sz="2100">
                <a:cs typeface="Arial" charset="0"/>
              </a:rPr>
              <a:t>       (+6 Kg apparecchiature ermetiche);</a:t>
            </a:r>
          </a:p>
          <a:p>
            <a:r>
              <a:rPr lang="it-IT" sz="2100">
                <a:cs typeface="Arial" charset="0"/>
              </a:rPr>
              <a:t>a)    Recupero;</a:t>
            </a:r>
          </a:p>
          <a:p>
            <a:r>
              <a:rPr lang="it-IT" sz="2100">
                <a:cs typeface="Arial" charset="0"/>
              </a:rPr>
              <a:t>b)    Installazione;</a:t>
            </a:r>
          </a:p>
          <a:p>
            <a:r>
              <a:rPr lang="it-IT" sz="2100">
                <a:cs typeface="Arial" charset="0"/>
              </a:rPr>
              <a:t>c)    Manutenzione e riparazione;</a:t>
            </a:r>
            <a:endParaRPr lang="it-IT" sz="2100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6868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3F5996-A213-4BBC-BD36-9334591B158D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F31AA8-3264-4DC8-B7E1-8637749357E7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7890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b="1">
                <a:latin typeface="Verdana" pitchFamily="34" charset="0"/>
              </a:rPr>
              <a:t>Requisiti minimi delle competenze e delle conoscenze esaminate dagli</a:t>
            </a:r>
          </a:p>
          <a:p>
            <a:pPr algn="ctr"/>
            <a:r>
              <a:rPr lang="it-IT" sz="1600" b="1">
                <a:latin typeface="Verdana" pitchFamily="34" charset="0"/>
              </a:rPr>
              <a:t>Organismi di Valutazione</a:t>
            </a:r>
          </a:p>
        </p:txBody>
      </p:sp>
      <p:sp>
        <p:nvSpPr>
          <p:cNvPr id="4" name="Rettangolo 3"/>
          <p:cNvSpPr/>
          <p:nvPr/>
        </p:nvSpPr>
        <p:spPr>
          <a:xfrm>
            <a:off x="827088" y="1046163"/>
            <a:ext cx="7489825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Categoria I e II: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Termodinamica elementare: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1.01 Conoscere le unità di misura ISO standard di base per la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temperatura, la pressione, la massa, la densità e l’energia;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1.02 Conoscere la teoria di base degli impianti di refrigerazione: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termodinamica elementare(terminologia, parametri e processi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fondamentali quali surriscaldamento, lato di alta pressione,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calore di compressione, entalpia, effetto frigorifero, lato bassa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pressione, </a:t>
            </a:r>
            <a:r>
              <a:rPr lang="it-IT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sottoraffreddamento</a:t>
            </a: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), proprietà e trasformazioni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termodinamiche dei refrigeranti, compresa l’identificazione delle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miscele zeotropiche e gli stati fluidi.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1.03 Utilizzare le tabelle e i diagrammi pertinenti e interpretarli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nell’ambito di un controllo delle perdite per via indiretta (in cui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rientra anche la verifica del buon funzionamento dell’impianto):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diagramma log p/h, tabelle di saturazione di un refrigerante,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diagramma di un ciclo frigorifero a compressione semplice.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(esame teorico)</a:t>
            </a:r>
            <a:endParaRPr lang="it-IT" sz="1600" i="1" u="sng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89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AEF1C2-30AA-4EAA-AC78-D579AD5DD129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57486-46EE-4556-8C13-3164BF9478FD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8914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072544-BD74-4519-9773-F840D5FEAC35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8915" name="Rettangolo 5"/>
          <p:cNvSpPr>
            <a:spLocks noChangeArrowheads="1"/>
          </p:cNvSpPr>
          <p:nvPr/>
        </p:nvSpPr>
        <p:spPr bwMode="auto">
          <a:xfrm>
            <a:off x="8270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Verdana" pitchFamily="34" charset="0"/>
              </a:rPr>
              <a:t>Continua… </a:t>
            </a:r>
          </a:p>
        </p:txBody>
      </p:sp>
      <p:sp>
        <p:nvSpPr>
          <p:cNvPr id="7" name="Rettangolo 6"/>
          <p:cNvSpPr/>
          <p:nvPr/>
        </p:nvSpPr>
        <p:spPr>
          <a:xfrm>
            <a:off x="827088" y="1046163"/>
            <a:ext cx="7489825" cy="41544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Categoria I e II: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Termodinamica elementare: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1.04 Descrivere la funzione dei principali componenti dell’impianto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(compressore, evaporatore, condensatore, valvole di espansione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termostatica) e le trasformazioni termodinamiche del refrigerante.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1.05 Conoscere il funzionamento di base dei seguenti componenti in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un impianto di refrigerazione, nonché il loro ruolo e l’importanza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da essi rivestita nella prevenzione e nel rilevamento delle perdite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di refrigerante: a) valvole (valvole a sfera, diaframmi, valvole 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globo, valvole di sicurezza); b) dispositivi di controllo della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temperatura e della pressione; c) spie di vetro e indicatori di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umidità; d) dispositivi di controllo dello sbrinamento; e)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dispositivi di protezione dell’impianto; f) strumenti di misura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come gruppi manometrici a scala</a:t>
            </a:r>
            <a:endParaRPr lang="it-IT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(esame teorico)</a:t>
            </a:r>
            <a:endParaRPr lang="it-IT" sz="1600" i="1" u="sng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886B55-E573-405F-B448-61535A2532A1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9938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D7FB8A-C04E-4A28-AE1B-AAFD0B568500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39939" name="Rettangolo 6"/>
          <p:cNvSpPr>
            <a:spLocks noChangeArrowheads="1"/>
          </p:cNvSpPr>
          <p:nvPr/>
        </p:nvSpPr>
        <p:spPr bwMode="auto">
          <a:xfrm>
            <a:off x="8270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Verdana" pitchFamily="34" charset="0"/>
              </a:rPr>
              <a:t>Continua… </a:t>
            </a:r>
          </a:p>
        </p:txBody>
      </p:sp>
      <p:sp>
        <p:nvSpPr>
          <p:cNvPr id="8" name="Rettangolo 7"/>
          <p:cNvSpPr/>
          <p:nvPr/>
        </p:nvSpPr>
        <p:spPr>
          <a:xfrm>
            <a:off x="827088" y="1046163"/>
            <a:ext cx="7489825" cy="39084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Categoria I e II: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2"/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Impatto dei refrigeranti sull’ambiente e relativa normativa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ambientale: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2.01 Avere una conoscenza di base dei cambiamenti climatici e del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protocollo di Kyoto.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2.02 Avere una conoscenza di base del concetto di potenziale di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riscaldamento globale (GWP), dell’uso dei gas fluorurati ad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effetto serra e di altre sostanze quali refrigeranti, degli effetti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prodotti sul clima dalle emissioni di gas fluorurati ad effetto serra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(ordine di grandezza del loro GWP), nonché delle disposizioni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pertinenti del regolamento CE n. 842/2006 e dei regolamenti che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attuano il presente regolamento.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(esame teorico)</a:t>
            </a:r>
            <a:endParaRPr lang="it-IT" sz="1600" i="1" u="sng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66960A-03F3-42C5-B857-1C7FEDDC6E82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096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26A6A1-9E3B-4978-B709-97DF59C69BC7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0963" name="Rettangolo 5"/>
          <p:cNvSpPr>
            <a:spLocks noChangeArrowheads="1"/>
          </p:cNvSpPr>
          <p:nvPr/>
        </p:nvSpPr>
        <p:spPr bwMode="auto">
          <a:xfrm>
            <a:off x="6111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Verdana" pitchFamily="34" charset="0"/>
              </a:rPr>
              <a:t>Continua… </a:t>
            </a:r>
          </a:p>
        </p:txBody>
      </p:sp>
      <p:sp>
        <p:nvSpPr>
          <p:cNvPr id="7" name="Rettangolo 6"/>
          <p:cNvSpPr/>
          <p:nvPr/>
        </p:nvSpPr>
        <p:spPr>
          <a:xfrm>
            <a:off x="598488" y="1125538"/>
            <a:ext cx="8316912" cy="37846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Categoria I e II: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3"/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Controlli da effettuarsi prima di mettere in funzione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l’impianto, dopo un lungo arresto, una manutenzione o una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riparazione o durante il funzionamento: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3.01 Eseguire una prova di pressione per controllare la resistenza dell’impianto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3.02 Eseguire una prova di pressione per controllare la tenuta dell’impianto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3.03 Utilizzare una pompa a vuoto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3.04 Mettere in vuoto l’impianto per evacuare aria e umidità secondo la prassi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consueta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(esame pratico su uno di questi controlli)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3.05 Annotare i dati in un registro di impianto e redigere un rapporto sulle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prove e sui controlli eseguiti durante la verifica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(durante esame pratico )</a:t>
            </a:r>
            <a:endParaRPr lang="it-IT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40E065-A811-4E3E-99C3-3AC374C99F18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1986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13C0D3-967C-4A92-8938-1AB03271A855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1987" name="Rettangolo 5"/>
          <p:cNvSpPr>
            <a:spLocks noChangeArrowheads="1"/>
          </p:cNvSpPr>
          <p:nvPr/>
        </p:nvSpPr>
        <p:spPr bwMode="auto">
          <a:xfrm>
            <a:off x="6111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Verdana" pitchFamily="34" charset="0"/>
              </a:rPr>
              <a:t>Continua… </a:t>
            </a:r>
          </a:p>
        </p:txBody>
      </p:sp>
      <p:sp>
        <p:nvSpPr>
          <p:cNvPr id="41988" name="Rettangolo 6"/>
          <p:cNvSpPr>
            <a:spLocks noChangeArrowheads="1"/>
          </p:cNvSpPr>
          <p:nvPr/>
        </p:nvSpPr>
        <p:spPr bwMode="auto">
          <a:xfrm>
            <a:off x="576263" y="908050"/>
            <a:ext cx="8316912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latin typeface="Verdana" pitchFamily="34" charset="0"/>
              </a:rPr>
              <a:t>Categoria I e II:</a:t>
            </a:r>
          </a:p>
          <a:p>
            <a:r>
              <a:rPr lang="it-IT" sz="1600" b="1">
                <a:latin typeface="Verdana" pitchFamily="34" charset="0"/>
              </a:rPr>
              <a:t>4)   Controlli per la ricerca delle perdite:</a:t>
            </a:r>
          </a:p>
          <a:p>
            <a:endParaRPr lang="it-IT" sz="800" b="1">
              <a:latin typeface="Verdana" pitchFamily="34" charset="0"/>
            </a:endParaRPr>
          </a:p>
          <a:p>
            <a:r>
              <a:rPr lang="it-IT" sz="1600">
                <a:latin typeface="Verdana" pitchFamily="34" charset="0"/>
              </a:rPr>
              <a:t>4.01 Conoscere i potenziali punti di perdita delle apparecchiature di </a:t>
            </a:r>
          </a:p>
          <a:p>
            <a:r>
              <a:rPr lang="it-IT" sz="1600">
                <a:latin typeface="Verdana" pitchFamily="34" charset="0"/>
              </a:rPr>
              <a:t>        refrigerazione, condizionamento d’aria e pompe di calore.</a:t>
            </a:r>
          </a:p>
          <a:p>
            <a:r>
              <a:rPr lang="it-IT" sz="1600">
                <a:latin typeface="Verdana" pitchFamily="34" charset="0"/>
              </a:rPr>
              <a:t>4.02 Consultare il registro di apparecchiatura prima di iniziare una ricerca di</a:t>
            </a:r>
          </a:p>
          <a:p>
            <a:r>
              <a:rPr lang="it-IT" sz="1600">
                <a:latin typeface="Verdana" pitchFamily="34" charset="0"/>
              </a:rPr>
              <a:t>        perdite e individuare le informazioni inerenti ad eventuali problemi </a:t>
            </a:r>
          </a:p>
          <a:p>
            <a:r>
              <a:rPr lang="it-IT" sz="1600">
                <a:latin typeface="Verdana" pitchFamily="34" charset="0"/>
              </a:rPr>
              <a:t>        ricorrenti o ad aspetti problematici cui prestare particolare attenzione</a:t>
            </a:r>
          </a:p>
          <a:p>
            <a:r>
              <a:rPr lang="it-IT" sz="1600" b="1">
                <a:latin typeface="Verdana" pitchFamily="34" charset="0"/>
              </a:rPr>
              <a:t>(durante esame pratico)</a:t>
            </a:r>
          </a:p>
          <a:p>
            <a:endParaRPr lang="it-IT" sz="800">
              <a:latin typeface="Verdana" pitchFamily="34" charset="0"/>
            </a:endParaRPr>
          </a:p>
          <a:p>
            <a:r>
              <a:rPr lang="it-IT" sz="1600">
                <a:latin typeface="Verdana" pitchFamily="34" charset="0"/>
              </a:rPr>
              <a:t>4.03 Effettuare un controllo manuale e a vista di tutto l’impianto in base al </a:t>
            </a:r>
          </a:p>
          <a:p>
            <a:r>
              <a:rPr lang="it-IT" sz="1600">
                <a:latin typeface="Verdana" pitchFamily="34" charset="0"/>
              </a:rPr>
              <a:t>        regolamento CE 1516/2007, che stabilisce conformemente al Reg. CE </a:t>
            </a:r>
          </a:p>
          <a:p>
            <a:r>
              <a:rPr lang="it-IT" sz="1600">
                <a:latin typeface="Verdana" pitchFamily="34" charset="0"/>
              </a:rPr>
              <a:t>        842/2006, i requisiti standard di controllo delle perdite per le </a:t>
            </a:r>
          </a:p>
          <a:p>
            <a:r>
              <a:rPr lang="it-IT" sz="1600">
                <a:latin typeface="Verdana" pitchFamily="34" charset="0"/>
              </a:rPr>
              <a:t>        apparecchiature fisse di Refrigerazione Condizionamento e pompe di </a:t>
            </a:r>
          </a:p>
          <a:p>
            <a:r>
              <a:rPr lang="it-IT" sz="1600">
                <a:latin typeface="Verdana" pitchFamily="34" charset="0"/>
              </a:rPr>
              <a:t>        calore con gas HFC.</a:t>
            </a:r>
          </a:p>
          <a:p>
            <a:r>
              <a:rPr lang="it-IT" sz="1600">
                <a:latin typeface="Verdana" pitchFamily="34" charset="0"/>
              </a:rPr>
              <a:t>4.04 Controllare l’impianto per individuare le perdite utilizzando un metodo di </a:t>
            </a:r>
          </a:p>
          <a:p>
            <a:r>
              <a:rPr lang="it-IT" sz="1600">
                <a:latin typeface="Verdana" pitchFamily="34" charset="0"/>
              </a:rPr>
              <a:t>        misurazione indiretta in conformità al Reg. CE 1516 e del libretto delle </a:t>
            </a:r>
          </a:p>
          <a:p>
            <a:r>
              <a:rPr lang="it-IT" sz="1600">
                <a:latin typeface="Verdana" pitchFamily="34" charset="0"/>
              </a:rPr>
              <a:t>        istruzioni dell’impianto.</a:t>
            </a:r>
          </a:p>
          <a:p>
            <a:r>
              <a:rPr lang="it-IT" sz="1600">
                <a:latin typeface="Verdana" pitchFamily="34" charset="0"/>
              </a:rPr>
              <a:t>4.05 Utilizzare strumenti di misurazione portatili quali manometri, termometri </a:t>
            </a:r>
          </a:p>
          <a:p>
            <a:r>
              <a:rPr lang="it-IT" sz="1600">
                <a:latin typeface="Verdana" pitchFamily="34" charset="0"/>
              </a:rPr>
              <a:t>        e multimetri di misura di volt/ampere/ohm nell’ambito dei metodi di </a:t>
            </a:r>
          </a:p>
          <a:p>
            <a:r>
              <a:rPr lang="it-IT" sz="1600">
                <a:latin typeface="Verdana" pitchFamily="34" charset="0"/>
              </a:rPr>
              <a:t>        misurazione indiretta per la ricerca di perdite, e interpretare i valori </a:t>
            </a:r>
          </a:p>
          <a:p>
            <a:r>
              <a:rPr lang="it-IT" sz="1600">
                <a:latin typeface="Verdana" pitchFamily="34" charset="0"/>
              </a:rPr>
              <a:t>        rilevati.</a:t>
            </a:r>
          </a:p>
          <a:p>
            <a:r>
              <a:rPr lang="it-IT" sz="1600" b="1">
                <a:latin typeface="Verdana" pitchFamily="34" charset="0"/>
              </a:rPr>
              <a:t>(esame pratico)</a:t>
            </a:r>
            <a:endParaRPr lang="it-IT" sz="8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2044DF-3A4F-4613-B55E-1DAECFC30E18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3010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B2D2DD-F6A4-4BAB-9AD4-D6FF8B59CE2D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3011" name="Rettangolo 5"/>
          <p:cNvSpPr>
            <a:spLocks noChangeArrowheads="1"/>
          </p:cNvSpPr>
          <p:nvPr/>
        </p:nvSpPr>
        <p:spPr bwMode="auto">
          <a:xfrm>
            <a:off x="6111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Verdana" pitchFamily="34" charset="0"/>
              </a:rPr>
              <a:t>Continua… </a:t>
            </a:r>
          </a:p>
        </p:txBody>
      </p:sp>
      <p:sp>
        <p:nvSpPr>
          <p:cNvPr id="7" name="Rettangolo 6"/>
          <p:cNvSpPr/>
          <p:nvPr/>
        </p:nvSpPr>
        <p:spPr>
          <a:xfrm>
            <a:off x="576263" y="908050"/>
            <a:ext cx="8316912" cy="51403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Categoria I e II: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4)   Controlli per la ricerca delle perdite: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4.06 Controllare l‘impianto per individuare le perdite utilizzando uno dei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metodi di misurazione diretta in conformità al Reg. CE 1516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4.08 Utilizzare un dispositivo elettronico per il rilevamento delle perdite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(esame pratico)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4.09 Compilare il registro dell’apparecchiatura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(durante esame pratico)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Categoria I e II: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Gestione ecocompatibile dell’impianto e del refrigerante nelle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operazioni di installazione, manutenzione, riparazione o recupero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5.01 Collegare e scollegare i manometri e le linee con emissioni minime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5.02 Svuotare e riempire una bombola di refrigerante sia allo stato liquido che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gassoso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5.03 Utilizzare un’apparecchiatura per il recupero del refrigerante, collegandola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e scollegandola con emissioni minime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5.04 Spurgare l’impianto dall’olio contaminato dai gas fluorurati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(esame pratico)</a:t>
            </a:r>
            <a:endParaRPr lang="it-IT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444E83-A097-4533-9AA6-8670B21C3C19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16386" name="Rettangolo 2"/>
          <p:cNvSpPr>
            <a:spLocks noChangeArrowheads="1"/>
          </p:cNvSpPr>
          <p:nvPr/>
        </p:nvSpPr>
        <p:spPr bwMode="auto">
          <a:xfrm>
            <a:off x="0" y="228600"/>
            <a:ext cx="9144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latin typeface="Calibri" pitchFamily="34" charset="0"/>
              </a:rPr>
              <a:t>I protocolli di Montreal (1987) e di Kyoto (1997)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1390650" y="4868863"/>
            <a:ext cx="2520950" cy="720725"/>
          </a:xfrm>
          <a:prstGeom prst="roundRect">
            <a:avLst/>
          </a:prstGeom>
          <a:solidFill>
            <a:srgbClr val="CB3A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" name="Rettangolo arrotondato 15"/>
          <p:cNvSpPr/>
          <p:nvPr/>
        </p:nvSpPr>
        <p:spPr>
          <a:xfrm>
            <a:off x="4854575" y="4868863"/>
            <a:ext cx="2519363" cy="720725"/>
          </a:xfrm>
          <a:prstGeom prst="roundRect">
            <a:avLst/>
          </a:prstGeom>
          <a:solidFill>
            <a:srgbClr val="CB3A2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22" name="Connettore 2 21"/>
          <p:cNvCxnSpPr/>
          <p:nvPr/>
        </p:nvCxnSpPr>
        <p:spPr>
          <a:xfrm>
            <a:off x="6119813" y="4195763"/>
            <a:ext cx="0" cy="673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2651125" y="4195763"/>
            <a:ext cx="0" cy="673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6110288" y="2598738"/>
            <a:ext cx="0" cy="673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6110288" y="1458913"/>
            <a:ext cx="0" cy="6746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2651125" y="2600325"/>
            <a:ext cx="0" cy="673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651125" y="1531938"/>
            <a:ext cx="0" cy="673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5" name="CasellaDiTesto 32"/>
          <p:cNvSpPr txBox="1">
            <a:spLocks noChangeArrowheads="1"/>
          </p:cNvSpPr>
          <p:nvPr/>
        </p:nvSpPr>
        <p:spPr bwMode="auto">
          <a:xfrm>
            <a:off x="1390650" y="4941888"/>
            <a:ext cx="25209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b="1">
                <a:latin typeface="Calibri" pitchFamily="34" charset="0"/>
              </a:rPr>
              <a:t>limitazioni alla</a:t>
            </a:r>
          </a:p>
          <a:p>
            <a:pPr algn="ctr"/>
            <a:r>
              <a:rPr lang="it-IT" sz="1700" b="1">
                <a:latin typeface="Calibri" pitchFamily="34" charset="0"/>
              </a:rPr>
              <a:t>produzione</a:t>
            </a:r>
            <a:r>
              <a:rPr lang="it-IT" sz="1600" b="1">
                <a:latin typeface="Calibri" pitchFamily="34" charset="0"/>
              </a:rPr>
              <a:t> e all’uso</a:t>
            </a:r>
          </a:p>
        </p:txBody>
      </p:sp>
      <p:sp>
        <p:nvSpPr>
          <p:cNvPr id="16396" name="CasellaDiTesto 33"/>
          <p:cNvSpPr txBox="1">
            <a:spLocks noChangeArrowheads="1"/>
          </p:cNvSpPr>
          <p:nvPr/>
        </p:nvSpPr>
        <p:spPr bwMode="auto">
          <a:xfrm>
            <a:off x="4849813" y="4941888"/>
            <a:ext cx="25209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b="1">
                <a:latin typeface="Calibri" pitchFamily="34" charset="0"/>
              </a:rPr>
              <a:t>riduzione</a:t>
            </a:r>
          </a:p>
          <a:p>
            <a:pPr algn="ctr"/>
            <a:r>
              <a:rPr lang="it-IT" sz="1600" b="1">
                <a:latin typeface="Calibri" pitchFamily="34" charset="0"/>
              </a:rPr>
              <a:t>delle </a:t>
            </a:r>
            <a:r>
              <a:rPr lang="it-IT" sz="1700" b="1">
                <a:latin typeface="Calibri" pitchFamily="34" charset="0"/>
              </a:rPr>
              <a:t>emissioni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1409700" y="3284538"/>
            <a:ext cx="2520950" cy="1008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4854575" y="3284538"/>
            <a:ext cx="2519363" cy="1008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399" name="CasellaDiTesto 34"/>
          <p:cNvSpPr txBox="1">
            <a:spLocks noChangeArrowheads="1"/>
          </p:cNvSpPr>
          <p:nvPr/>
        </p:nvSpPr>
        <p:spPr bwMode="auto">
          <a:xfrm>
            <a:off x="1403350" y="3357563"/>
            <a:ext cx="252095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b="1">
                <a:latin typeface="Calibri" pitchFamily="34" charset="0"/>
              </a:rPr>
              <a:t>ODS</a:t>
            </a:r>
          </a:p>
          <a:p>
            <a:pPr algn="ctr"/>
            <a:r>
              <a:rPr lang="it-IT" sz="1600" b="1">
                <a:latin typeface="Calibri" pitchFamily="34" charset="0"/>
              </a:rPr>
              <a:t>sostanze lesive </a:t>
            </a:r>
            <a:r>
              <a:rPr lang="it-IT" sz="1700" b="1">
                <a:latin typeface="Calibri" pitchFamily="34" charset="0"/>
              </a:rPr>
              <a:t>dello</a:t>
            </a:r>
          </a:p>
          <a:p>
            <a:pPr algn="ctr"/>
            <a:r>
              <a:rPr lang="it-IT" sz="1600" b="1">
                <a:latin typeface="Calibri" pitchFamily="34" charset="0"/>
              </a:rPr>
              <a:t>strato di ozono</a:t>
            </a:r>
          </a:p>
        </p:txBody>
      </p:sp>
      <p:sp>
        <p:nvSpPr>
          <p:cNvPr id="16400" name="CasellaDiTesto 35"/>
          <p:cNvSpPr txBox="1">
            <a:spLocks noChangeArrowheads="1"/>
          </p:cNvSpPr>
          <p:nvPr/>
        </p:nvSpPr>
        <p:spPr bwMode="auto">
          <a:xfrm>
            <a:off x="4859338" y="3492500"/>
            <a:ext cx="25209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600" b="1">
                <a:latin typeface="Calibri" pitchFamily="34" charset="0"/>
              </a:rPr>
              <a:t>GHG</a:t>
            </a:r>
          </a:p>
          <a:p>
            <a:pPr algn="ctr"/>
            <a:r>
              <a:rPr lang="it-IT" sz="1700" b="1">
                <a:latin typeface="Calibri" pitchFamily="34" charset="0"/>
              </a:rPr>
              <a:t>gas-serra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1403350" y="2205038"/>
            <a:ext cx="2520950" cy="5762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1423988" y="1052513"/>
            <a:ext cx="2519362" cy="7207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4849813" y="1052513"/>
            <a:ext cx="2520950" cy="7207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404" name="CasellaDiTesto 36"/>
          <p:cNvSpPr txBox="1">
            <a:spLocks noChangeArrowheads="1"/>
          </p:cNvSpPr>
          <p:nvPr/>
        </p:nvSpPr>
        <p:spPr bwMode="auto">
          <a:xfrm>
            <a:off x="1390650" y="2282825"/>
            <a:ext cx="25209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700" b="1">
                <a:latin typeface="Calibri" pitchFamily="34" charset="0"/>
              </a:rPr>
              <a:t>ozono</a:t>
            </a:r>
          </a:p>
        </p:txBody>
      </p:sp>
      <p:sp>
        <p:nvSpPr>
          <p:cNvPr id="38" name="Rettangolo arrotondato 37"/>
          <p:cNvSpPr/>
          <p:nvPr/>
        </p:nvSpPr>
        <p:spPr>
          <a:xfrm>
            <a:off x="4841875" y="2205038"/>
            <a:ext cx="2520950" cy="5762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406" name="CasellaDiTesto 38"/>
          <p:cNvSpPr txBox="1">
            <a:spLocks noChangeArrowheads="1"/>
          </p:cNvSpPr>
          <p:nvPr/>
        </p:nvSpPr>
        <p:spPr bwMode="auto">
          <a:xfrm>
            <a:off x="4829175" y="2282825"/>
            <a:ext cx="25209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700" b="1">
                <a:latin typeface="Calibri" pitchFamily="34" charset="0"/>
              </a:rPr>
              <a:t>effetto serra</a:t>
            </a:r>
          </a:p>
        </p:txBody>
      </p:sp>
      <p:sp>
        <p:nvSpPr>
          <p:cNvPr id="16407" name="CasellaDiTesto 39"/>
          <p:cNvSpPr txBox="1">
            <a:spLocks noChangeArrowheads="1"/>
          </p:cNvSpPr>
          <p:nvPr/>
        </p:nvSpPr>
        <p:spPr bwMode="auto">
          <a:xfrm>
            <a:off x="1403350" y="1241425"/>
            <a:ext cx="25209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700" b="1">
                <a:latin typeface="Calibri" pitchFamily="34" charset="0"/>
              </a:rPr>
              <a:t>Protocollo di Montreal</a:t>
            </a:r>
          </a:p>
        </p:txBody>
      </p:sp>
      <p:sp>
        <p:nvSpPr>
          <p:cNvPr id="16408" name="CasellaDiTesto 40"/>
          <p:cNvSpPr txBox="1">
            <a:spLocks noChangeArrowheads="1"/>
          </p:cNvSpPr>
          <p:nvPr/>
        </p:nvSpPr>
        <p:spPr bwMode="auto">
          <a:xfrm>
            <a:off x="4862513" y="1235075"/>
            <a:ext cx="251936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700" b="1">
                <a:latin typeface="Calibri" pitchFamily="34" charset="0"/>
              </a:rPr>
              <a:t>Protocollo di Kyoto</a:t>
            </a:r>
          </a:p>
        </p:txBody>
      </p:sp>
      <p:sp>
        <p:nvSpPr>
          <p:cNvPr id="16409" name="Segnaposto numero diapositiva 4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7105AC-0D9C-43C4-B7E9-018B76561CC3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CF0C0B-94B1-41FE-9DC7-0AF3055A0A1D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4034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14989C-0C48-4A27-8BE2-683924D7C545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4035" name="Rettangolo 5"/>
          <p:cNvSpPr>
            <a:spLocks noChangeArrowheads="1"/>
          </p:cNvSpPr>
          <p:nvPr/>
        </p:nvSpPr>
        <p:spPr bwMode="auto">
          <a:xfrm>
            <a:off x="6111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Verdana" pitchFamily="34" charset="0"/>
              </a:rPr>
              <a:t>Continua… </a:t>
            </a:r>
          </a:p>
        </p:txBody>
      </p:sp>
      <p:sp>
        <p:nvSpPr>
          <p:cNvPr id="7" name="Rettangolo 6"/>
          <p:cNvSpPr/>
          <p:nvPr/>
        </p:nvSpPr>
        <p:spPr>
          <a:xfrm>
            <a:off x="576263" y="908050"/>
            <a:ext cx="8316912" cy="4156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Categoria I e II: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5"/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Gestione ecocompatibile dell’impianto e del refrigerante nelle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operazioni di installazione, manutenzione, riparazione o recupero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5.05 Individuare lo stato del refrigerante (liquido, gassoso) e la condizione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(sottoraffreddato, saturo o surriscaldato) prima della carica, per poter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scegliere il metodo adeguato e il corretto volume della carica. Riempire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l’impianto con refrigerante ( sia in fase liquida che vapore) senza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provocare perdite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5.06 Usare una bilancia per pesare il refrigerante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5.07 Compilare il registro dell’apparecchiatura annotando tutte le informazioni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concernenti il refrigerante recuperato o aggiunto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5.08 Conoscere le prescrizioni e le procedure per trattare, stoccare 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trasportare refrigeranti e oli contaminati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(esame teorico)</a:t>
            </a:r>
            <a:endParaRPr lang="it-IT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FD03FC-84A1-4FC6-A75C-4F5E2A3E24D5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5058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7A9BAA-95C1-44E1-BAD1-B97D926BE598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5059" name="Rettangolo 9"/>
          <p:cNvSpPr>
            <a:spLocks noChangeArrowheads="1"/>
          </p:cNvSpPr>
          <p:nvPr/>
        </p:nvSpPr>
        <p:spPr bwMode="auto">
          <a:xfrm>
            <a:off x="576263" y="908050"/>
            <a:ext cx="831691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FF0000"/>
                </a:solidFill>
                <a:latin typeface="Verdana" pitchFamily="34" charset="0"/>
              </a:rPr>
              <a:t>Continua esame pratico solo per Categoria I</a:t>
            </a:r>
          </a:p>
          <a:p>
            <a:endParaRPr lang="it-IT" b="1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it-IT" b="1">
                <a:solidFill>
                  <a:srgbClr val="FF0000"/>
                </a:solidFill>
                <a:latin typeface="Verdana" pitchFamily="34" charset="0"/>
              </a:rPr>
              <a:t>Il candidato dovrà effettuare alcune manovre su uno dei seguenti tipologie di componenti:</a:t>
            </a:r>
          </a:p>
          <a:p>
            <a:endParaRPr lang="it-IT" b="1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it-IT" b="1">
                <a:solidFill>
                  <a:srgbClr val="FF0000"/>
                </a:solidFill>
                <a:latin typeface="Verdana" pitchFamily="34" charset="0"/>
              </a:rPr>
              <a:t>Compressori;</a:t>
            </a:r>
          </a:p>
          <a:p>
            <a:endParaRPr lang="it-IT" b="1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it-IT" b="1">
                <a:solidFill>
                  <a:srgbClr val="FF0000"/>
                </a:solidFill>
                <a:latin typeface="Verdana" pitchFamily="34" charset="0"/>
              </a:rPr>
              <a:t>Condensatori;</a:t>
            </a:r>
          </a:p>
          <a:p>
            <a:endParaRPr lang="it-IT" b="1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it-IT" b="1">
                <a:solidFill>
                  <a:srgbClr val="FF0000"/>
                </a:solidFill>
                <a:latin typeface="Verdana" pitchFamily="34" charset="0"/>
              </a:rPr>
              <a:t>Evaporatori;</a:t>
            </a:r>
          </a:p>
          <a:p>
            <a:endParaRPr lang="it-IT" b="1">
              <a:solidFill>
                <a:srgbClr val="FF0000"/>
              </a:solidFill>
              <a:latin typeface="Verdana" pitchFamily="34" charset="0"/>
            </a:endParaRPr>
          </a:p>
          <a:p>
            <a:r>
              <a:rPr lang="it-IT" b="1">
                <a:solidFill>
                  <a:srgbClr val="FF0000"/>
                </a:solidFill>
                <a:latin typeface="Verdana" pitchFamily="34" charset="0"/>
              </a:rPr>
              <a:t>Valvole e altri componenti.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egnaposto data 1"/>
          <p:cNvSpPr>
            <a:spLocks noGrp="1"/>
          </p:cNvSpPr>
          <p:nvPr>
            <p:ph type="dt" sz="quarter" idx="10"/>
          </p:nvPr>
        </p:nvSpPr>
        <p:spPr bwMode="auto">
          <a:xfrm>
            <a:off x="395288" y="638175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541C77-E8FB-4E54-8E08-036E6CE22EBA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608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48D85F-FE4E-4B6B-B409-85E98EE63F7A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6083" name="Rettangolo 5"/>
          <p:cNvSpPr>
            <a:spLocks noChangeArrowheads="1"/>
          </p:cNvSpPr>
          <p:nvPr/>
        </p:nvSpPr>
        <p:spPr bwMode="auto">
          <a:xfrm>
            <a:off x="6111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solidFill>
                  <a:srgbClr val="FF0000"/>
                </a:solidFill>
                <a:latin typeface="Verdana" pitchFamily="34" charset="0"/>
              </a:rPr>
              <a:t>Solo per Categoria I:</a:t>
            </a:r>
          </a:p>
        </p:txBody>
      </p:sp>
      <p:sp>
        <p:nvSpPr>
          <p:cNvPr id="46084" name="Rettangolo 6"/>
          <p:cNvSpPr>
            <a:spLocks noChangeArrowheads="1"/>
          </p:cNvSpPr>
          <p:nvPr/>
        </p:nvSpPr>
        <p:spPr bwMode="auto">
          <a:xfrm>
            <a:off x="598488" y="692150"/>
            <a:ext cx="8316912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latin typeface="Verdana" pitchFamily="34" charset="0"/>
              </a:rPr>
              <a:t>6)   Componente: installazione, messa in funzione e manutenzione di</a:t>
            </a:r>
          </a:p>
          <a:p>
            <a:r>
              <a:rPr lang="it-IT" sz="1600" b="1">
                <a:latin typeface="Verdana" pitchFamily="34" charset="0"/>
              </a:rPr>
              <a:t>       </a:t>
            </a:r>
            <a:r>
              <a:rPr lang="it-IT" sz="1600" b="1">
                <a:solidFill>
                  <a:srgbClr val="FF0000"/>
                </a:solidFill>
                <a:latin typeface="Verdana" pitchFamily="34" charset="0"/>
              </a:rPr>
              <a:t>compressori</a:t>
            </a:r>
            <a:r>
              <a:rPr lang="it-IT" sz="1600" b="1">
                <a:latin typeface="Verdana" pitchFamily="34" charset="0"/>
              </a:rPr>
              <a:t> alternativi, a vite e di tipo scroll, a semplice e doppio </a:t>
            </a:r>
          </a:p>
          <a:p>
            <a:r>
              <a:rPr lang="it-IT" sz="1600" b="1">
                <a:latin typeface="Verdana" pitchFamily="34" charset="0"/>
              </a:rPr>
              <a:t>       stadio</a:t>
            </a:r>
          </a:p>
          <a:p>
            <a:r>
              <a:rPr lang="it-IT" sz="1600">
                <a:latin typeface="Verdana" pitchFamily="34" charset="0"/>
              </a:rPr>
              <a:t>6.01 Illustrare il funzionamento di base di un compressore (ivi compresi la </a:t>
            </a:r>
          </a:p>
          <a:p>
            <a:r>
              <a:rPr lang="it-IT" sz="1600">
                <a:latin typeface="Verdana" pitchFamily="34" charset="0"/>
              </a:rPr>
              <a:t>       regolazione della potenza e il sistema di lubrificazione) e i rischi di perdita </a:t>
            </a:r>
          </a:p>
          <a:p>
            <a:r>
              <a:rPr lang="it-IT" sz="1600">
                <a:latin typeface="Verdana" pitchFamily="34" charset="0"/>
              </a:rPr>
              <a:t>       o fuoriuscita di refrigerante connessi </a:t>
            </a:r>
            <a:r>
              <a:rPr lang="it-IT" sz="1600" b="1">
                <a:latin typeface="Verdana" pitchFamily="34" charset="0"/>
              </a:rPr>
              <a:t>(esame teorico)</a:t>
            </a:r>
          </a:p>
          <a:p>
            <a:r>
              <a:rPr lang="it-IT" sz="1600" b="1">
                <a:latin typeface="Verdana" pitchFamily="34" charset="0"/>
              </a:rPr>
              <a:t>Pratica:</a:t>
            </a:r>
          </a:p>
          <a:p>
            <a:r>
              <a:rPr lang="it-IT" sz="1600">
                <a:latin typeface="Verdana" pitchFamily="34" charset="0"/>
              </a:rPr>
              <a:t>6.02 Installare correttamente un compressore, comprese le apparecchiature di </a:t>
            </a:r>
          </a:p>
          <a:p>
            <a:r>
              <a:rPr lang="it-IT" sz="1600">
                <a:latin typeface="Verdana" pitchFamily="34" charset="0"/>
              </a:rPr>
              <a:t>       controllo e sicurezza, in modo che non si verifichi alcuna perdita o </a:t>
            </a:r>
          </a:p>
          <a:p>
            <a:r>
              <a:rPr lang="it-IT" sz="1600">
                <a:latin typeface="Verdana" pitchFamily="34" charset="0"/>
              </a:rPr>
              <a:t>       fuoriuscita una volta messo in funzione l’impianto.</a:t>
            </a:r>
          </a:p>
          <a:p>
            <a:endParaRPr lang="it-IT" sz="1600">
              <a:latin typeface="Verdana" pitchFamily="34" charset="0"/>
            </a:endParaRPr>
          </a:p>
          <a:p>
            <a:r>
              <a:rPr lang="it-IT" sz="1600">
                <a:solidFill>
                  <a:srgbClr val="FF0000"/>
                </a:solidFill>
                <a:latin typeface="Verdana" pitchFamily="34" charset="0"/>
              </a:rPr>
              <a:t>6.03 Regolare gli interruttori di sicurezza e controllo</a:t>
            </a:r>
          </a:p>
          <a:p>
            <a:r>
              <a:rPr lang="it-IT" sz="1600">
                <a:solidFill>
                  <a:srgbClr val="FF0000"/>
                </a:solidFill>
                <a:latin typeface="Verdana" pitchFamily="34" charset="0"/>
              </a:rPr>
              <a:t>6.04 Regolare le valvole di aspirazione e scarico</a:t>
            </a:r>
          </a:p>
          <a:p>
            <a:r>
              <a:rPr lang="it-IT" sz="1600">
                <a:solidFill>
                  <a:srgbClr val="FF0000"/>
                </a:solidFill>
                <a:latin typeface="Verdana" pitchFamily="34" charset="0"/>
              </a:rPr>
              <a:t>6.05 Controllare il circuito di ritorno di olio</a:t>
            </a:r>
          </a:p>
          <a:p>
            <a:r>
              <a:rPr lang="it-IT" sz="1600" b="1">
                <a:solidFill>
                  <a:srgbClr val="FF0000"/>
                </a:solidFill>
                <a:latin typeface="Verdana" pitchFamily="34" charset="0"/>
              </a:rPr>
              <a:t>(esame pratico su uno di queste prove)</a:t>
            </a:r>
          </a:p>
          <a:p>
            <a:r>
              <a:rPr lang="it-IT" sz="1600">
                <a:latin typeface="Verdana" pitchFamily="34" charset="0"/>
              </a:rPr>
              <a:t>6.06 Avviare e arrestare un compressore e verificare il buon funzionamento </a:t>
            </a:r>
          </a:p>
          <a:p>
            <a:r>
              <a:rPr lang="it-IT" sz="1600">
                <a:latin typeface="Verdana" pitchFamily="34" charset="0"/>
              </a:rPr>
              <a:t>       anche rilevando i dati di misura durante il funzionamento.</a:t>
            </a:r>
          </a:p>
          <a:p>
            <a:r>
              <a:rPr lang="it-IT" sz="1600">
                <a:latin typeface="Verdana" pitchFamily="34" charset="0"/>
              </a:rPr>
              <a:t>6.07 Redigere un rapporto sulle condizioni del compressore, indicando </a:t>
            </a:r>
          </a:p>
          <a:p>
            <a:r>
              <a:rPr lang="it-IT" sz="1600">
                <a:latin typeface="Verdana" pitchFamily="34" charset="0"/>
              </a:rPr>
              <a:t>        eventuali problemi di funzionamento che potrebbero danneggiare </a:t>
            </a:r>
          </a:p>
          <a:p>
            <a:r>
              <a:rPr lang="it-IT" sz="1600">
                <a:latin typeface="Verdana" pitchFamily="34" charset="0"/>
              </a:rPr>
              <a:t>        l’impianto e a lungo termie, in assenza d’intervento, produrre perdite o </a:t>
            </a:r>
          </a:p>
          <a:p>
            <a:r>
              <a:rPr lang="it-IT" sz="1600">
                <a:latin typeface="Verdana" pitchFamily="34" charset="0"/>
              </a:rPr>
              <a:t>        fuoriuscite di refrigerante </a:t>
            </a:r>
            <a:r>
              <a:rPr lang="it-IT" sz="1600" b="1">
                <a:latin typeface="Verdana" pitchFamily="34" charset="0"/>
              </a:rPr>
              <a:t>(durante esame pratico)</a:t>
            </a:r>
            <a:endParaRPr lang="it-IT" sz="8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0614A0-DA8D-4CEF-80DB-3EB7940BF5A2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7106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439265-5137-4378-8FE3-ABFCC442985C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7107" name="Rettangolo 5"/>
          <p:cNvSpPr>
            <a:spLocks noChangeArrowheads="1"/>
          </p:cNvSpPr>
          <p:nvPr/>
        </p:nvSpPr>
        <p:spPr bwMode="auto">
          <a:xfrm>
            <a:off x="6111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solidFill>
                  <a:srgbClr val="FF0000"/>
                </a:solidFill>
                <a:latin typeface="Verdana" pitchFamily="34" charset="0"/>
              </a:rPr>
              <a:t>Solo per Categoria I:</a:t>
            </a:r>
          </a:p>
        </p:txBody>
      </p:sp>
      <p:sp>
        <p:nvSpPr>
          <p:cNvPr id="47108" name="Rettangolo 6"/>
          <p:cNvSpPr>
            <a:spLocks noChangeArrowheads="1"/>
          </p:cNvSpPr>
          <p:nvPr/>
        </p:nvSpPr>
        <p:spPr bwMode="auto">
          <a:xfrm>
            <a:off x="598488" y="692150"/>
            <a:ext cx="8316912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latin typeface="Verdana" pitchFamily="34" charset="0"/>
              </a:rPr>
              <a:t>7) Componente: installazione, messa in funzione e manutenzione di</a:t>
            </a:r>
          </a:p>
          <a:p>
            <a:r>
              <a:rPr lang="it-IT" sz="1600" b="1">
                <a:latin typeface="Verdana" pitchFamily="34" charset="0"/>
              </a:rPr>
              <a:t>     </a:t>
            </a:r>
            <a:r>
              <a:rPr lang="it-IT" sz="1600" b="1">
                <a:solidFill>
                  <a:srgbClr val="FF0000"/>
                </a:solidFill>
                <a:latin typeface="Verdana" pitchFamily="34" charset="0"/>
              </a:rPr>
              <a:t>condensatori</a:t>
            </a:r>
            <a:r>
              <a:rPr lang="it-IT" sz="1600" b="1">
                <a:latin typeface="Verdana" pitchFamily="34" charset="0"/>
              </a:rPr>
              <a:t> con raffreddamento ad acqua o ad aria</a:t>
            </a:r>
          </a:p>
          <a:p>
            <a:r>
              <a:rPr lang="it-IT" sz="1600">
                <a:latin typeface="Verdana" pitchFamily="34" charset="0"/>
              </a:rPr>
              <a:t>7.01 Illustrare il funzionamento base di un condensatore e i rischi di perdita </a:t>
            </a:r>
          </a:p>
          <a:p>
            <a:r>
              <a:rPr lang="it-IT" sz="1600">
                <a:latin typeface="Verdana" pitchFamily="34" charset="0"/>
              </a:rPr>
              <a:t>        connessi. </a:t>
            </a:r>
            <a:r>
              <a:rPr lang="it-IT" sz="1600" b="1">
                <a:latin typeface="Verdana" pitchFamily="34" charset="0"/>
              </a:rPr>
              <a:t>(esame teorico).</a:t>
            </a:r>
          </a:p>
          <a:p>
            <a:endParaRPr lang="it-IT" sz="1600" b="1">
              <a:latin typeface="Verdana" pitchFamily="34" charset="0"/>
            </a:endParaRPr>
          </a:p>
          <a:p>
            <a:r>
              <a:rPr lang="it-IT" sz="1600" b="1">
                <a:latin typeface="Verdana" pitchFamily="34" charset="0"/>
              </a:rPr>
              <a:t>Pratica:</a:t>
            </a:r>
          </a:p>
          <a:p>
            <a:r>
              <a:rPr lang="it-IT" sz="1600">
                <a:latin typeface="Verdana" pitchFamily="34" charset="0"/>
              </a:rPr>
              <a:t>7.02 Regolare la strumentazione di controllo della pressione di mandata di un</a:t>
            </a:r>
          </a:p>
          <a:p>
            <a:r>
              <a:rPr lang="it-IT" sz="1600">
                <a:latin typeface="Verdana" pitchFamily="34" charset="0"/>
              </a:rPr>
              <a:t>        condensatore.</a:t>
            </a:r>
          </a:p>
          <a:p>
            <a:r>
              <a:rPr lang="it-IT" sz="1600">
                <a:latin typeface="Verdana" pitchFamily="34" charset="0"/>
              </a:rPr>
              <a:t>7.03 Installare correttamente un condensatore, comprese le apparecchiature </a:t>
            </a:r>
          </a:p>
          <a:p>
            <a:r>
              <a:rPr lang="it-IT" sz="1600">
                <a:latin typeface="Verdana" pitchFamily="34" charset="0"/>
              </a:rPr>
              <a:t>       di controllo e sicurezza, in modo che non si verifichi alcuna perdita o </a:t>
            </a:r>
          </a:p>
          <a:p>
            <a:r>
              <a:rPr lang="it-IT" sz="1600">
                <a:latin typeface="Verdana" pitchFamily="34" charset="0"/>
              </a:rPr>
              <a:t>       fuoriuscita una volta messo in funzione l’impianto.</a:t>
            </a:r>
          </a:p>
          <a:p>
            <a:r>
              <a:rPr lang="it-IT" sz="1600">
                <a:latin typeface="Verdana" pitchFamily="34" charset="0"/>
              </a:rPr>
              <a:t>7.04 Regolare i dispositivi di sicurezza e controllo</a:t>
            </a:r>
          </a:p>
          <a:p>
            <a:r>
              <a:rPr lang="it-IT" sz="1600">
                <a:latin typeface="Verdana" pitchFamily="34" charset="0"/>
              </a:rPr>
              <a:t>7.05 Controllare le linee di scarico e di liquido</a:t>
            </a:r>
          </a:p>
          <a:p>
            <a:r>
              <a:rPr lang="it-IT" sz="1600">
                <a:latin typeface="Verdana" pitchFamily="34" charset="0"/>
              </a:rPr>
              <a:t>7.06 Spurgare il condensatore dai gas non condensabili utilizzando un </a:t>
            </a:r>
          </a:p>
          <a:p>
            <a:r>
              <a:rPr lang="it-IT" sz="1600">
                <a:latin typeface="Verdana" pitchFamily="34" charset="0"/>
              </a:rPr>
              <a:t>        dispositivo di spurgo per impianti di refrigerazione</a:t>
            </a:r>
          </a:p>
          <a:p>
            <a:r>
              <a:rPr lang="it-IT" sz="1600">
                <a:latin typeface="Verdana" pitchFamily="34" charset="0"/>
              </a:rPr>
              <a:t>7.07 Avviare e arrestare un condensatore e verificarne il buon funzionamento, </a:t>
            </a:r>
          </a:p>
          <a:p>
            <a:r>
              <a:rPr lang="it-IT" sz="1600">
                <a:latin typeface="Verdana" pitchFamily="34" charset="0"/>
              </a:rPr>
              <a:t>       anche rilevando i dati di misura durante il funzionamento</a:t>
            </a:r>
          </a:p>
          <a:p>
            <a:r>
              <a:rPr lang="it-IT" sz="1600">
                <a:latin typeface="Verdana" pitchFamily="34" charset="0"/>
              </a:rPr>
              <a:t>7.08 Controllare la superficie del condensatore</a:t>
            </a:r>
          </a:p>
          <a:p>
            <a:r>
              <a:rPr lang="it-IT" sz="1600">
                <a:latin typeface="Verdana" pitchFamily="34" charset="0"/>
              </a:rPr>
              <a:t>7.09 Redigere un rapporto sulle condizioni del condensatore, indicando </a:t>
            </a:r>
          </a:p>
          <a:p>
            <a:r>
              <a:rPr lang="it-IT" sz="1600">
                <a:latin typeface="Verdana" pitchFamily="34" charset="0"/>
              </a:rPr>
              <a:t>        eventuali problemi di funzionamento che potrebbero danneggiare </a:t>
            </a:r>
          </a:p>
          <a:p>
            <a:r>
              <a:rPr lang="it-IT" sz="1600">
                <a:latin typeface="Verdana" pitchFamily="34" charset="0"/>
              </a:rPr>
              <a:t>        l’impianto e a lungo termine, in assenza d’intervento, produrre perdite o </a:t>
            </a:r>
          </a:p>
          <a:p>
            <a:pPr algn="just"/>
            <a:r>
              <a:rPr lang="it-IT" sz="1600">
                <a:latin typeface="Verdana" pitchFamily="34" charset="0"/>
              </a:rPr>
              <a:t>        fuoriuscite di refrigerante</a:t>
            </a:r>
            <a:r>
              <a:rPr lang="it-IT" sz="1600" b="1">
                <a:latin typeface="Verdana" pitchFamily="34" charset="0"/>
              </a:rPr>
              <a:t>. (durante esame teorico)</a:t>
            </a:r>
            <a:endParaRPr lang="it-IT" sz="8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F9AD46-5819-4E88-9EF8-D2B7DB8E354C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8130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A27779-46FD-4C38-87F9-3CB62E3447D1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8131" name="Rettangolo 5"/>
          <p:cNvSpPr>
            <a:spLocks noChangeArrowheads="1"/>
          </p:cNvSpPr>
          <p:nvPr/>
        </p:nvSpPr>
        <p:spPr bwMode="auto">
          <a:xfrm>
            <a:off x="6111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solidFill>
                  <a:srgbClr val="FF0000"/>
                </a:solidFill>
                <a:latin typeface="Verdana" pitchFamily="34" charset="0"/>
              </a:rPr>
              <a:t>Solo per Categoria I:</a:t>
            </a:r>
          </a:p>
        </p:txBody>
      </p:sp>
      <p:sp>
        <p:nvSpPr>
          <p:cNvPr id="48132" name="Rettangolo 6"/>
          <p:cNvSpPr>
            <a:spLocks noChangeArrowheads="1"/>
          </p:cNvSpPr>
          <p:nvPr/>
        </p:nvSpPr>
        <p:spPr bwMode="auto">
          <a:xfrm>
            <a:off x="598488" y="692150"/>
            <a:ext cx="8316912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latin typeface="Verdana" pitchFamily="34" charset="0"/>
              </a:rPr>
              <a:t>8)    Componente: installazione. messa in funzione e manutenzione di </a:t>
            </a:r>
          </a:p>
          <a:p>
            <a:r>
              <a:rPr lang="it-IT" sz="1600" b="1">
                <a:latin typeface="Verdana" pitchFamily="34" charset="0"/>
              </a:rPr>
              <a:t>        </a:t>
            </a:r>
            <a:r>
              <a:rPr lang="it-IT" sz="1600" b="1">
                <a:solidFill>
                  <a:srgbClr val="FF0000"/>
                </a:solidFill>
                <a:latin typeface="Verdana" pitchFamily="34" charset="0"/>
              </a:rPr>
              <a:t>evaporatori</a:t>
            </a:r>
            <a:r>
              <a:rPr lang="it-IT" sz="1600" b="1">
                <a:latin typeface="Verdana" pitchFamily="34" charset="0"/>
              </a:rPr>
              <a:t> con raffreddamento di acqua o di aria</a:t>
            </a:r>
          </a:p>
          <a:p>
            <a:r>
              <a:rPr lang="it-IT" sz="1600">
                <a:latin typeface="Verdana" pitchFamily="34" charset="0"/>
              </a:rPr>
              <a:t>8.01 Illustrare il funzionamento di base di un evaporatore (compreso il sistema </a:t>
            </a:r>
          </a:p>
          <a:p>
            <a:r>
              <a:rPr lang="it-IT" sz="1600">
                <a:latin typeface="Verdana" pitchFamily="34" charset="0"/>
              </a:rPr>
              <a:t>       di sbrinamento) e i rischi di perdita connessi </a:t>
            </a:r>
            <a:r>
              <a:rPr lang="it-IT" sz="1600" b="1">
                <a:latin typeface="Verdana" pitchFamily="34" charset="0"/>
              </a:rPr>
              <a:t>(esame teorico)</a:t>
            </a:r>
          </a:p>
          <a:p>
            <a:r>
              <a:rPr lang="it-IT" sz="1600" b="1">
                <a:latin typeface="Verdana" pitchFamily="34" charset="0"/>
              </a:rPr>
              <a:t>Pratica:</a:t>
            </a:r>
          </a:p>
          <a:p>
            <a:r>
              <a:rPr lang="it-IT" sz="1600">
                <a:latin typeface="Verdana" pitchFamily="34" charset="0"/>
              </a:rPr>
              <a:t>8.02 Regolare la strumentazione di controllo della pressione di evaporazione di </a:t>
            </a:r>
          </a:p>
          <a:p>
            <a:r>
              <a:rPr lang="it-IT" sz="1600">
                <a:latin typeface="Verdana" pitchFamily="34" charset="0"/>
              </a:rPr>
              <a:t>        un evaporatore;</a:t>
            </a:r>
          </a:p>
          <a:p>
            <a:r>
              <a:rPr lang="it-IT" sz="1600">
                <a:latin typeface="Verdana" pitchFamily="34" charset="0"/>
              </a:rPr>
              <a:t>8.03 Installare correttamente un evaporatore, comprese le apparecchiature di </a:t>
            </a:r>
          </a:p>
          <a:p>
            <a:r>
              <a:rPr lang="it-IT" sz="1600">
                <a:latin typeface="Verdana" pitchFamily="34" charset="0"/>
              </a:rPr>
              <a:t>        controllo e sicurezza, in modo che non si verifichi alcuna perdita o</a:t>
            </a:r>
          </a:p>
          <a:p>
            <a:r>
              <a:rPr lang="it-IT" sz="1600">
                <a:latin typeface="Verdana" pitchFamily="34" charset="0"/>
              </a:rPr>
              <a:t>        fuoriuscita una volta messo in funzione l’impianto;</a:t>
            </a:r>
          </a:p>
          <a:p>
            <a:r>
              <a:rPr lang="it-IT" sz="1600">
                <a:solidFill>
                  <a:srgbClr val="FF0000"/>
                </a:solidFill>
                <a:latin typeface="Verdana" pitchFamily="34" charset="0"/>
              </a:rPr>
              <a:t>8.04 Regolare gli interruttori di sicurezza e controllo</a:t>
            </a:r>
          </a:p>
          <a:p>
            <a:r>
              <a:rPr lang="it-IT" sz="1600">
                <a:solidFill>
                  <a:srgbClr val="FF0000"/>
                </a:solidFill>
                <a:latin typeface="Verdana" pitchFamily="34" charset="0"/>
              </a:rPr>
              <a:t>8.05 Verificare che i tubi del liquido e di aspirazione siano nella posizione </a:t>
            </a:r>
          </a:p>
          <a:p>
            <a:r>
              <a:rPr lang="it-IT" sz="1600">
                <a:solidFill>
                  <a:srgbClr val="FF0000"/>
                </a:solidFill>
                <a:latin typeface="Verdana" pitchFamily="34" charset="0"/>
              </a:rPr>
              <a:t>        corretta</a:t>
            </a:r>
          </a:p>
          <a:p>
            <a:r>
              <a:rPr lang="it-IT" sz="1600">
                <a:solidFill>
                  <a:srgbClr val="FF0000"/>
                </a:solidFill>
                <a:latin typeface="Verdana" pitchFamily="34" charset="0"/>
              </a:rPr>
              <a:t>8.06 Controllare la linea di sbrinamento a gas caldo</a:t>
            </a:r>
          </a:p>
          <a:p>
            <a:r>
              <a:rPr lang="it-IT" sz="1600">
                <a:solidFill>
                  <a:srgbClr val="FF0000"/>
                </a:solidFill>
                <a:latin typeface="Verdana" pitchFamily="34" charset="0"/>
              </a:rPr>
              <a:t>8.07 Regolare la valvola di regolazione della pressione di evaporazione</a:t>
            </a:r>
          </a:p>
          <a:p>
            <a:r>
              <a:rPr lang="it-IT" sz="1600" b="1">
                <a:solidFill>
                  <a:srgbClr val="FF0000"/>
                </a:solidFill>
                <a:latin typeface="Verdana" pitchFamily="34" charset="0"/>
              </a:rPr>
              <a:t>(esame pratico su uno di queste prove)</a:t>
            </a:r>
          </a:p>
          <a:p>
            <a:r>
              <a:rPr lang="it-IT" sz="1600">
                <a:latin typeface="Verdana" pitchFamily="34" charset="0"/>
              </a:rPr>
              <a:t>8.08 Avviare e arrestare un evaporatore e verificarne il buon funzionamento </a:t>
            </a:r>
          </a:p>
          <a:p>
            <a:r>
              <a:rPr lang="it-IT" sz="1600">
                <a:latin typeface="Verdana" pitchFamily="34" charset="0"/>
              </a:rPr>
              <a:t>       anche rilevando i dati di misura durante il funzionamento</a:t>
            </a:r>
          </a:p>
          <a:p>
            <a:r>
              <a:rPr lang="it-IT" sz="1600">
                <a:latin typeface="Verdana" pitchFamily="34" charset="0"/>
              </a:rPr>
              <a:t>8.09 Controllare la superficie dell’evaporazione</a:t>
            </a:r>
          </a:p>
          <a:p>
            <a:r>
              <a:rPr lang="it-IT" sz="1600">
                <a:latin typeface="Verdana" pitchFamily="34" charset="0"/>
              </a:rPr>
              <a:t>8.10 Redigere un rapporto sulle condizioni dell’evaporatore, indicando </a:t>
            </a:r>
          </a:p>
          <a:p>
            <a:r>
              <a:rPr lang="it-IT" sz="1600">
                <a:latin typeface="Verdana" pitchFamily="34" charset="0"/>
              </a:rPr>
              <a:t>        eventuali problemi di funzionamento che potrebbero danneggiare </a:t>
            </a:r>
          </a:p>
          <a:p>
            <a:r>
              <a:rPr lang="it-IT" sz="1600">
                <a:latin typeface="Verdana" pitchFamily="34" charset="0"/>
              </a:rPr>
              <a:t>        l’impianto e a lungo termine, in assenza d’intervento, produrre perdite o </a:t>
            </a:r>
          </a:p>
          <a:p>
            <a:r>
              <a:rPr lang="it-IT" sz="1600">
                <a:latin typeface="Verdana" pitchFamily="34" charset="0"/>
              </a:rPr>
              <a:t>        fuoriuscite di refrigerante</a:t>
            </a:r>
            <a:endParaRPr lang="it-IT" sz="8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FEFD9A-0B44-40F6-BFE3-382B497D448F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9154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F2E0D7-0461-4579-9BAF-FAB08EC2C32C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9155" name="Rettangolo 5"/>
          <p:cNvSpPr>
            <a:spLocks noChangeArrowheads="1"/>
          </p:cNvSpPr>
          <p:nvPr/>
        </p:nvSpPr>
        <p:spPr bwMode="auto">
          <a:xfrm>
            <a:off x="611188" y="260350"/>
            <a:ext cx="83169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solidFill>
                  <a:srgbClr val="FF0000"/>
                </a:solidFill>
                <a:latin typeface="Verdana" pitchFamily="34" charset="0"/>
              </a:rPr>
              <a:t>Solo per Categoria I:</a:t>
            </a:r>
          </a:p>
        </p:txBody>
      </p:sp>
      <p:sp>
        <p:nvSpPr>
          <p:cNvPr id="7" name="Rettangolo 6"/>
          <p:cNvSpPr/>
          <p:nvPr/>
        </p:nvSpPr>
        <p:spPr>
          <a:xfrm>
            <a:off x="598488" y="692150"/>
            <a:ext cx="8316912" cy="55102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 startAt="9"/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Componente: installazione, messa in funzione e riparazione di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it-IT" sz="16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valvole</a:t>
            </a: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di espansione termostatica e </a:t>
            </a:r>
            <a:r>
              <a:rPr lang="it-IT" sz="16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 altri componenti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9.01 Illustrare il funzionamento di base dei vari tipi di regolatori di espansione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(valvole termostatiche, tubi capillari) e i rischi di perdita connessi </a:t>
            </a: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(esame teorico)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Pratica: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9.02 Installare valvole nella posizione corretta;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9.03 Regolare una valvola di espansione termostatica meccanica e elettronica;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9.04 Regolare un termostato meccanico ed elettronico;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9.05 Regolare una valvola azionata a pressione;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9.06 Regolare un limitatore di pressione meccanico ed elettronico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(esame pratico su una di queste prove)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9.07 Controllare il funzionamento di un separatore d’olio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9.08 Controllare le condizioni di un filtro essiccatore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(esame pratico su una di queste prove)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9.09 Redigere un rapporto sulle condizioni di questi componenti, indicando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eventuali problemi di funzionamento che potrebbero danneggiare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l’impianto e, a lungo termine, in assenza d’intervento, produrre perdite 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fuoriuscite di refrigerante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(durante esame pratico)</a:t>
            </a:r>
            <a:endParaRPr lang="it-IT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DEFB95-67D9-41A0-8B68-95C70170A505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0178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C8C292-DFF2-48C8-A3D2-6390034B3B4E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0179" name="Rettangolo 6"/>
          <p:cNvSpPr>
            <a:spLocks noChangeArrowheads="1"/>
          </p:cNvSpPr>
          <p:nvPr/>
        </p:nvSpPr>
        <p:spPr bwMode="auto">
          <a:xfrm>
            <a:off x="684213" y="1020763"/>
            <a:ext cx="79914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latin typeface="Verdana" pitchFamily="34" charset="0"/>
              </a:rPr>
              <a:t>Categoria I e II:</a:t>
            </a:r>
          </a:p>
          <a:p>
            <a:r>
              <a:rPr lang="it-IT" b="1">
                <a:latin typeface="Verdana" pitchFamily="34" charset="0"/>
              </a:rPr>
              <a:t>10)    Tubazioni: allestire una tubazione a tenuta ermetica in </a:t>
            </a:r>
          </a:p>
          <a:p>
            <a:r>
              <a:rPr lang="it-IT" b="1">
                <a:latin typeface="Verdana" pitchFamily="34" charset="0"/>
              </a:rPr>
              <a:t>          un impianto di refrigerazione</a:t>
            </a:r>
          </a:p>
          <a:p>
            <a:r>
              <a:rPr lang="it-IT">
                <a:latin typeface="Verdana" pitchFamily="34" charset="0"/>
              </a:rPr>
              <a:t>10.01 Eseguire saldature e brasature a tenuta stagna sui tubi </a:t>
            </a:r>
          </a:p>
          <a:p>
            <a:r>
              <a:rPr lang="it-IT">
                <a:latin typeface="Verdana" pitchFamily="34" charset="0"/>
              </a:rPr>
              <a:t>          metallici utilizzati negli impianti di refrigerazione, </a:t>
            </a:r>
          </a:p>
          <a:p>
            <a:r>
              <a:rPr lang="it-IT">
                <a:latin typeface="Verdana" pitchFamily="34" charset="0"/>
              </a:rPr>
              <a:t>          condizionamento d’aria o pompe di calore</a:t>
            </a:r>
          </a:p>
          <a:p>
            <a:r>
              <a:rPr lang="it-IT" b="1">
                <a:latin typeface="Verdana" pitchFamily="34" charset="0"/>
              </a:rPr>
              <a:t>(esame pratico)</a:t>
            </a:r>
          </a:p>
          <a:p>
            <a:endParaRPr lang="it-IT">
              <a:latin typeface="Verdana" pitchFamily="34" charset="0"/>
            </a:endParaRPr>
          </a:p>
          <a:p>
            <a:r>
              <a:rPr lang="it-IT">
                <a:latin typeface="Verdana" pitchFamily="34" charset="0"/>
              </a:rPr>
              <a:t>10.2 Approntare e controllare i sostegni delle tubazioni e dei </a:t>
            </a:r>
          </a:p>
          <a:p>
            <a:r>
              <a:rPr lang="it-IT">
                <a:latin typeface="Verdana" pitchFamily="34" charset="0"/>
              </a:rPr>
              <a:t>       componenti</a:t>
            </a:r>
          </a:p>
          <a:p>
            <a:r>
              <a:rPr lang="it-IT" b="1">
                <a:latin typeface="Verdana" pitchFamily="34" charset="0"/>
              </a:rPr>
              <a:t>(esame pratico)</a:t>
            </a:r>
            <a:endParaRPr lang="it-IT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94B6D1-CBF3-4781-AFF9-720F694E755A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1202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Regolamento CE 303/2008 2 aprile 2008</a:t>
            </a:r>
          </a:p>
        </p:txBody>
      </p:sp>
      <p:sp>
        <p:nvSpPr>
          <p:cNvPr id="4" name="Rettangolo 3"/>
          <p:cNvSpPr/>
          <p:nvPr/>
        </p:nvSpPr>
        <p:spPr>
          <a:xfrm>
            <a:off x="611188" y="1046163"/>
            <a:ext cx="8353425" cy="48942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Art. 4 certificazione del personale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Arial" pitchFamily="34" charset="0"/>
                <a:cs typeface="Arial" pitchFamily="34" charset="0"/>
              </a:rPr>
              <a:t>Categoria II</a:t>
            </a:r>
            <a:r>
              <a:rPr lang="it-IT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l’attività del Personale certificato in questa categoria è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abilitato a: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Controllo delle perdite degli impianti di refrigerazione,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      condizionamento e pompe di calore senza entrare nel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      circuito frigorifero con più di 3Kg (più di 6 Kg su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      apparecchiature ermetiche);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b)   Recupero; c) Installazione; d) Manutenzione/riparazione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i="1" dirty="0">
                <a:latin typeface="Arial" pitchFamily="34" charset="0"/>
                <a:cs typeface="Arial" pitchFamily="34" charset="0"/>
              </a:rPr>
              <a:t>Su apparecchiature con meno di 3Kg o su sistemi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i="1" dirty="0">
                <a:latin typeface="Arial" pitchFamily="34" charset="0"/>
                <a:cs typeface="Arial" pitchFamily="34" charset="0"/>
              </a:rPr>
              <a:t>ermetici con meno di 6 Kg di gas HFC</a:t>
            </a:r>
            <a:endParaRPr lang="it-IT" sz="2100" i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04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BBE39-3961-4A82-AA67-F36D79BD99CC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FB51C5-4560-44FC-8668-5D12B7220043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2226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Regolamento CE 303/2008 2 aprile 2008</a:t>
            </a:r>
          </a:p>
        </p:txBody>
      </p:sp>
      <p:sp>
        <p:nvSpPr>
          <p:cNvPr id="52227" name="Rettangolo 3"/>
          <p:cNvSpPr>
            <a:spLocks noChangeArrowheads="1"/>
          </p:cNvSpPr>
          <p:nvPr/>
        </p:nvSpPr>
        <p:spPr bwMode="auto">
          <a:xfrm>
            <a:off x="611188" y="1046163"/>
            <a:ext cx="8137525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>
                <a:cs typeface="Arial" charset="0"/>
              </a:rPr>
              <a:t>Art. 4 certificazione del personale</a:t>
            </a:r>
          </a:p>
          <a:p>
            <a:endParaRPr lang="it-IT" sz="2400">
              <a:cs typeface="Arial" charset="0"/>
            </a:endParaRPr>
          </a:p>
          <a:p>
            <a:r>
              <a:rPr lang="it-IT" sz="2400" b="1">
                <a:cs typeface="Arial" charset="0"/>
              </a:rPr>
              <a:t>Categoria III</a:t>
            </a:r>
            <a:r>
              <a:rPr lang="it-IT" sz="2400">
                <a:cs typeface="Arial" charset="0"/>
              </a:rPr>
              <a:t>:</a:t>
            </a:r>
          </a:p>
          <a:p>
            <a:r>
              <a:rPr lang="it-IT" sz="2400">
                <a:cs typeface="Arial" charset="0"/>
              </a:rPr>
              <a:t>l’attività del Personale certificato in questa categoria è</a:t>
            </a:r>
          </a:p>
          <a:p>
            <a:r>
              <a:rPr lang="it-IT" sz="2400">
                <a:cs typeface="Arial" charset="0"/>
              </a:rPr>
              <a:t>abilitato </a:t>
            </a:r>
            <a:r>
              <a:rPr lang="it-IT" sz="2400" u="sng">
                <a:cs typeface="Arial" charset="0"/>
              </a:rPr>
              <a:t>esclusivamente</a:t>
            </a:r>
            <a:r>
              <a:rPr lang="it-IT" sz="2400">
                <a:cs typeface="Arial" charset="0"/>
              </a:rPr>
              <a:t> a:</a:t>
            </a:r>
          </a:p>
          <a:p>
            <a:r>
              <a:rPr lang="it-IT" sz="2400">
                <a:cs typeface="Arial" charset="0"/>
              </a:rPr>
              <a:t>b)   Recupero di gas su apparecchiature con meno di 3 Kg di gas HFC e con meno di 6 Kg di gas per impianti ermetici; </a:t>
            </a:r>
            <a:endParaRPr lang="it-IT" sz="2100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2228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8D345C-F664-4D5A-BFBF-BF8A0B6B9D82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AE2071-6273-4C54-9053-BF8FD6A9D924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3250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Regolamento CE 303/2008 2 aprile 2008</a:t>
            </a:r>
          </a:p>
        </p:txBody>
      </p:sp>
      <p:sp>
        <p:nvSpPr>
          <p:cNvPr id="4" name="Rettangolo 3"/>
          <p:cNvSpPr/>
          <p:nvPr/>
        </p:nvSpPr>
        <p:spPr>
          <a:xfrm>
            <a:off x="611188" y="1046163"/>
            <a:ext cx="8064500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Art. 4 certificazione del personale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Arial" pitchFamily="34" charset="0"/>
                <a:cs typeface="Arial" pitchFamily="34" charset="0"/>
              </a:rPr>
              <a:t>Categoria IV</a:t>
            </a:r>
            <a:r>
              <a:rPr lang="it-IT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l’attività del Personale certificato in questa categoria è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abilitato senza intervenire sui circuiti di refrigerazione: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Controllo delle perdite delle apparecchiature con più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      di 3 Kg (sistemi ermetici con più di 6 Kg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latin typeface="Arial" pitchFamily="34" charset="0"/>
                <a:cs typeface="Arial" pitchFamily="34" charset="0"/>
              </a:rPr>
              <a:t>      apparecchiature ermetiche);</a:t>
            </a:r>
            <a:endParaRPr lang="it-IT" sz="2100" i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25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0CAB7D-73CD-4FD0-9D89-44576ADF4B5B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BB16FA-43CC-445E-86FC-2B82B7CB51FA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17410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Sostanze considerate dai Protocolli di Montreal e di Kyoto</a:t>
            </a:r>
            <a:endParaRPr lang="it-IT" sz="2400">
              <a:cs typeface="Arial" charset="0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892175" y="984250"/>
            <a:ext cx="2520950" cy="7207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7412" name="CasellaDiTesto 6"/>
          <p:cNvSpPr txBox="1">
            <a:spLocks noChangeArrowheads="1"/>
          </p:cNvSpPr>
          <p:nvPr/>
        </p:nvSpPr>
        <p:spPr bwMode="auto">
          <a:xfrm>
            <a:off x="808038" y="1141413"/>
            <a:ext cx="2684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latin typeface="Calibri" pitchFamily="34" charset="0"/>
              </a:rPr>
              <a:t>Protocollo di Montreal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5508625" y="981075"/>
            <a:ext cx="2519363" cy="71913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7414" name="CasellaDiTesto 9"/>
          <p:cNvSpPr txBox="1">
            <a:spLocks noChangeArrowheads="1"/>
          </p:cNvSpPr>
          <p:nvPr/>
        </p:nvSpPr>
        <p:spPr bwMode="auto">
          <a:xfrm>
            <a:off x="5508625" y="1144588"/>
            <a:ext cx="2519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latin typeface="Calibri" pitchFamily="34" charset="0"/>
              </a:rPr>
              <a:t>Protocollo di Kyoto</a:t>
            </a:r>
          </a:p>
        </p:txBody>
      </p:sp>
      <p:sp>
        <p:nvSpPr>
          <p:cNvPr id="17415" name="Rettangolo 10"/>
          <p:cNvSpPr>
            <a:spLocks noChangeArrowheads="1"/>
          </p:cNvSpPr>
          <p:nvPr/>
        </p:nvSpPr>
        <p:spPr bwMode="auto">
          <a:xfrm>
            <a:off x="2133600" y="1962150"/>
            <a:ext cx="2684463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solidFill>
                  <a:srgbClr val="FF0000"/>
                </a:solidFill>
                <a:latin typeface="Calibri" pitchFamily="34" charset="0"/>
              </a:rPr>
              <a:t>CFC</a:t>
            </a:r>
          </a:p>
          <a:p>
            <a:endParaRPr lang="it-IT" sz="200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it-IT" sz="2000">
                <a:solidFill>
                  <a:srgbClr val="FF0000"/>
                </a:solidFill>
                <a:latin typeface="Calibri" pitchFamily="34" charset="0"/>
              </a:rPr>
              <a:t>HCFC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latin typeface="Calibri" pitchFamily="34" charset="0"/>
              </a:rPr>
              <a:t>HBFC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latin typeface="Calibri" pitchFamily="34" charset="0"/>
              </a:rPr>
              <a:t>Halons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latin typeface="Calibri" pitchFamily="34" charset="0"/>
              </a:rPr>
              <a:t>Tetracloruro di carbonio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latin typeface="Calibri" pitchFamily="34" charset="0"/>
              </a:rPr>
              <a:t>Metil cloroformio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latin typeface="Calibri" pitchFamily="34" charset="0"/>
              </a:rPr>
              <a:t>Bromuro di metile</a:t>
            </a:r>
          </a:p>
        </p:txBody>
      </p:sp>
      <p:sp>
        <p:nvSpPr>
          <p:cNvPr id="17416" name="Rettangolo 11"/>
          <p:cNvSpPr>
            <a:spLocks noChangeArrowheads="1"/>
          </p:cNvSpPr>
          <p:nvPr/>
        </p:nvSpPr>
        <p:spPr bwMode="auto">
          <a:xfrm>
            <a:off x="6875463" y="1989138"/>
            <a:ext cx="606425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>
                <a:latin typeface="Calibri" pitchFamily="34" charset="0"/>
              </a:rPr>
              <a:t>CO</a:t>
            </a:r>
            <a:r>
              <a:rPr lang="it-IT" sz="2000" baseline="-25000">
                <a:latin typeface="Calibri" pitchFamily="34" charset="0"/>
              </a:rPr>
              <a:t>2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latin typeface="Calibri" pitchFamily="34" charset="0"/>
              </a:rPr>
              <a:t>CH</a:t>
            </a:r>
            <a:r>
              <a:rPr lang="it-IT" sz="2000" baseline="-25000">
                <a:latin typeface="Calibri" pitchFamily="34" charset="0"/>
              </a:rPr>
              <a:t>4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latin typeface="Calibri" pitchFamily="34" charset="0"/>
              </a:rPr>
              <a:t>N</a:t>
            </a:r>
            <a:r>
              <a:rPr lang="it-IT" sz="2000" baseline="-25000">
                <a:latin typeface="Calibri" pitchFamily="34" charset="0"/>
              </a:rPr>
              <a:t>2</a:t>
            </a:r>
            <a:r>
              <a:rPr lang="it-IT" sz="2000">
                <a:latin typeface="Calibri" pitchFamily="34" charset="0"/>
              </a:rPr>
              <a:t>O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solidFill>
                  <a:srgbClr val="FF0000"/>
                </a:solidFill>
                <a:latin typeface="Calibri" pitchFamily="34" charset="0"/>
              </a:rPr>
              <a:t>HFC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latin typeface="Calibri" pitchFamily="34" charset="0"/>
              </a:rPr>
              <a:t>PFC</a:t>
            </a:r>
          </a:p>
          <a:p>
            <a:endParaRPr lang="it-IT" sz="2000">
              <a:latin typeface="Calibri" pitchFamily="34" charset="0"/>
            </a:endParaRPr>
          </a:p>
          <a:p>
            <a:r>
              <a:rPr lang="it-IT" sz="2000">
                <a:latin typeface="Calibri" pitchFamily="34" charset="0"/>
              </a:rPr>
              <a:t>SF</a:t>
            </a:r>
            <a:r>
              <a:rPr lang="it-IT" sz="2000" baseline="-25000">
                <a:latin typeface="Calibri" pitchFamily="34" charset="0"/>
              </a:rPr>
              <a:t>6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922463" y="2060575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1922463" y="2676525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1917700" y="3306763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1914525" y="3902075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1914525" y="4497388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1914525" y="5113338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1914525" y="5732463"/>
            <a:ext cx="215900" cy="2174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6677025" y="5113338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6670675" y="4508500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6677025" y="3921125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6659563" y="3286125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6677025" y="2676525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6659563" y="2090738"/>
            <a:ext cx="215900" cy="2159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7430" name="Segnaposto numero diapositiva 2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D3692A-B7AE-4EBC-B7A6-E6BFA582B8F4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D60B1B-6AE2-4853-B4C0-2112FD6F73C3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4274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B6C403-B2E2-4484-BCF5-010ECD58C683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68313" y="1300163"/>
            <a:ext cx="8207375" cy="2830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400" b="1" dirty="0">
                <a:solidFill>
                  <a:srgbClr val="CC0000"/>
                </a:solidFill>
                <a:latin typeface="Comic Sans MS" pitchFamily="66" charset="0"/>
              </a:rPr>
              <a:t>Certificazione delle Persone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CC0000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400" b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Esame teorico-pratico!!!!!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95B1F0-C57D-433E-A6FF-8085BDA39A79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5298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7B96A2-49CA-4F2F-BC10-A40C055624B6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5299" name="Rettangolo 3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55300" name="Rettangolo 4"/>
          <p:cNvSpPr>
            <a:spLocks noChangeArrowheads="1"/>
          </p:cNvSpPr>
          <p:nvPr/>
        </p:nvSpPr>
        <p:spPr bwMode="auto">
          <a:xfrm>
            <a:off x="611188" y="1046163"/>
            <a:ext cx="8064500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DOMANDA DI CERTIFICAZIONE</a:t>
            </a:r>
          </a:p>
          <a:p>
            <a:endParaRPr lang="it-IT" sz="2000" b="1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I candidati devono fare domanda agli Organismi di Certificazione. La domanda deve contenere le seguenti informazioni: Nome, Cognome, indirizzo, altre informazioni per identificare il candidato.</a:t>
            </a:r>
          </a:p>
          <a:p>
            <a:endParaRPr lang="it-IT" sz="2000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I candidati devono fornire a supporto della domanda:</a:t>
            </a:r>
          </a:p>
          <a:p>
            <a:r>
              <a:rPr lang="it-IT" sz="2000" b="1" i="1">
                <a:cs typeface="Arial" charset="0"/>
              </a:rPr>
              <a:t>a) Copia di un documento di identificazione valido;</a:t>
            </a:r>
          </a:p>
          <a:p>
            <a:r>
              <a:rPr lang="it-IT" sz="2000" b="1" i="1">
                <a:cs typeface="Arial" charset="0"/>
              </a:rPr>
              <a:t>b) Due foto tessera;</a:t>
            </a:r>
          </a:p>
          <a:p>
            <a:r>
              <a:rPr lang="it-IT" sz="2000" b="1" i="1">
                <a:cs typeface="Arial" charset="0"/>
              </a:rPr>
              <a:t>c) Documentazione dell’esperienza acquisita.</a:t>
            </a:r>
          </a:p>
          <a:p>
            <a:endParaRPr lang="it-IT" sz="2000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Nella domanda si deve indicare la categoria (I – II – III – IV) per la quale si vuole sostenere l’esame di certificazione.</a:t>
            </a:r>
            <a:endParaRPr lang="it-IT" sz="2000" i="1" u="sng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1949B0-77BC-4FDC-B74D-210BDC52E270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6322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9F4371-F74A-4768-BD0D-6CFF0FB64A5E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6323" name="Rettangolo 3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56324" name="Rettangolo 4"/>
          <p:cNvSpPr>
            <a:spLocks noChangeArrowheads="1"/>
          </p:cNvSpPr>
          <p:nvPr/>
        </p:nvSpPr>
        <p:spPr bwMode="auto">
          <a:xfrm>
            <a:off x="611188" y="1046163"/>
            <a:ext cx="80645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VALUTAZIONE della domanda e modalità esame teorico</a:t>
            </a:r>
          </a:p>
          <a:p>
            <a:endParaRPr lang="it-IT" sz="2000" b="1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L’Organismo di Certificazione deve valutare i prerequisiti attraverso la verifica della domanda di certificazione.</a:t>
            </a:r>
          </a:p>
          <a:p>
            <a:r>
              <a:rPr lang="it-IT" sz="2000" i="1">
                <a:cs typeface="Arial" charset="0"/>
              </a:rPr>
              <a:t>L’esame è condotto presso il </a:t>
            </a:r>
            <a:r>
              <a:rPr lang="it-IT" sz="2000" b="1" i="1">
                <a:solidFill>
                  <a:srgbClr val="FF0000"/>
                </a:solidFill>
                <a:cs typeface="Arial" charset="0"/>
              </a:rPr>
              <a:t>Centro d’Esame </a:t>
            </a:r>
            <a:r>
              <a:rPr lang="it-IT" sz="2000" i="1">
                <a:cs typeface="Arial" charset="0"/>
              </a:rPr>
              <a:t>dell’</a:t>
            </a:r>
            <a:r>
              <a:rPr lang="it-IT" sz="2000" b="1" i="1">
                <a:solidFill>
                  <a:srgbClr val="FF0000"/>
                </a:solidFill>
                <a:cs typeface="Arial" charset="0"/>
              </a:rPr>
              <a:t>Organismo di Valutazione</a:t>
            </a:r>
            <a:r>
              <a:rPr lang="it-IT" sz="2000" b="1" i="1">
                <a:cs typeface="Arial" charset="0"/>
              </a:rPr>
              <a:t> </a:t>
            </a:r>
            <a:r>
              <a:rPr lang="it-IT" sz="2000" i="1">
                <a:cs typeface="Arial" charset="0"/>
              </a:rPr>
              <a:t>alla presenza di </a:t>
            </a:r>
            <a:r>
              <a:rPr lang="it-IT" sz="2000" b="1" i="1">
                <a:cs typeface="Arial" charset="0"/>
              </a:rPr>
              <a:t>una commissione composta da almeno un Commissario ed un Assistente</a:t>
            </a:r>
            <a:r>
              <a:rPr lang="it-IT" sz="2000" i="1">
                <a:cs typeface="Arial" charset="0"/>
              </a:rPr>
              <a:t>, con le modalità di seguito descritte:</a:t>
            </a:r>
          </a:p>
          <a:p>
            <a:r>
              <a:rPr lang="it-IT" sz="2000" i="1">
                <a:cs typeface="Arial" charset="0"/>
              </a:rPr>
              <a:t>a) Prova teorica. Tale prova consiste in domande a risposta multipla come specificato nella seguente tabella:</a:t>
            </a:r>
            <a:endParaRPr lang="it-IT" sz="2000" i="1" u="sng">
              <a:solidFill>
                <a:srgbClr val="FF0000"/>
              </a:solidFill>
              <a:cs typeface="Arial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684213" y="4437063"/>
          <a:ext cx="7777162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4256"/>
                <a:gridCol w="5472608"/>
              </a:tblGrid>
              <a:tr h="370840">
                <a:tc>
                  <a:txBody>
                    <a:bodyPr/>
                    <a:lstStyle/>
                    <a:p>
                      <a:endParaRPr lang="it-IT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Numero di domande a risposta multipla</a:t>
                      </a:r>
                      <a:endParaRPr lang="it-IT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Categoria I</a:t>
                      </a:r>
                      <a:endParaRPr lang="it-IT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  <a:endParaRPr lang="it-IT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Categoria II</a:t>
                      </a:r>
                      <a:endParaRPr lang="it-IT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  <a:endParaRPr lang="it-IT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Categoria III</a:t>
                      </a:r>
                      <a:endParaRPr lang="it-IT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it-IT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Categoria IV</a:t>
                      </a:r>
                      <a:endParaRPr lang="it-IT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  <a:endParaRPr lang="it-IT" sz="16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0B56F4-161A-4358-BCE5-32C62304F859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7346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89125B-6FA3-4DFE-87E7-F8290D5B7BD0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7347" name="Rettangolo 3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57348" name="Rettangolo 4"/>
          <p:cNvSpPr>
            <a:spLocks noChangeArrowheads="1"/>
          </p:cNvSpPr>
          <p:nvPr/>
        </p:nvSpPr>
        <p:spPr bwMode="auto">
          <a:xfrm>
            <a:off x="611188" y="1046163"/>
            <a:ext cx="80645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VALUTAZIONE della domanda e modalità esame pratico</a:t>
            </a:r>
          </a:p>
          <a:p>
            <a:endParaRPr lang="it-IT" sz="2000" b="1" i="1">
              <a:cs typeface="Arial" charset="0"/>
            </a:endParaRPr>
          </a:p>
          <a:p>
            <a:r>
              <a:rPr lang="it-IT" sz="2000" b="1" i="1">
                <a:cs typeface="Arial" charset="0"/>
              </a:rPr>
              <a:t>b) Prova Pratica. </a:t>
            </a:r>
            <a:r>
              <a:rPr lang="it-IT" sz="2000" i="1">
                <a:cs typeface="Arial" charset="0"/>
              </a:rPr>
              <a:t>Il candidato esegue il compito corrispondente avendo a disposizione il materiale, le apparecchiature e gli strumenti necessari.</a:t>
            </a:r>
          </a:p>
          <a:p>
            <a:endParaRPr lang="it-IT" sz="2000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L’esame verte su ciascun gruppo di competenze e conoscenze indicato in Allegato 1 (Regolamento CE 303/2008) con i numeri 1,2,3,4,5 e 10.</a:t>
            </a:r>
          </a:p>
          <a:p>
            <a:endParaRPr lang="it-IT" sz="2000" i="1">
              <a:cs typeface="Arial" charset="0"/>
            </a:endParaRPr>
          </a:p>
          <a:p>
            <a:r>
              <a:rPr lang="it-IT" sz="2000" b="1" i="1">
                <a:cs typeface="Arial" charset="0"/>
              </a:rPr>
              <a:t>L’esame verte su almeno uno dei gruppi di competenze e conoscenze indicati in Allegato 1 con i numeri 6 (compressori), 7 (condensatori), 8 (evaporatori) e 9 (valvole e altri componenti):</a:t>
            </a:r>
          </a:p>
          <a:p>
            <a:endParaRPr lang="it-IT" sz="2000" b="1" i="1">
              <a:cs typeface="Arial" charset="0"/>
            </a:endParaRPr>
          </a:p>
          <a:p>
            <a:r>
              <a:rPr lang="it-IT" sz="2000" b="1" i="1">
                <a:solidFill>
                  <a:srgbClr val="FF0000"/>
                </a:solidFill>
                <a:cs typeface="Arial" charset="0"/>
              </a:rPr>
              <a:t>Il candidato non è a conoscenza, prima dell’esame, su quale dei suddetti quattro gruppi sarà valutato.</a:t>
            </a:r>
            <a:endParaRPr lang="it-IT" sz="2000" i="1" u="sng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A299AA-7F81-42F6-98B6-C23891E2AD5D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8370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1F5536-D291-4BDA-85E0-6D5423E05819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8371" name="Rettangolo 3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58372" name="Rettangolo 4"/>
          <p:cNvSpPr>
            <a:spLocks noChangeArrowheads="1"/>
          </p:cNvSpPr>
          <p:nvPr/>
        </p:nvSpPr>
        <p:spPr bwMode="auto">
          <a:xfrm>
            <a:off x="611188" y="1046163"/>
            <a:ext cx="8064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DURATA DEGLI ESAMI</a:t>
            </a:r>
          </a:p>
          <a:p>
            <a:endParaRPr lang="it-IT" sz="2000" b="1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La durata degli esami è stabilita come segue: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468313" y="2373313"/>
          <a:ext cx="8424862" cy="23526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0200"/>
                <a:gridCol w="2232248"/>
                <a:gridCol w="2088232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Categorie</a:t>
                      </a:r>
                    </a:p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(Reg.</a:t>
                      </a:r>
                      <a:r>
                        <a:rPr lang="it-IT" sz="17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 CE 303/2008)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Durata </a:t>
                      </a:r>
                    </a:p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prova</a:t>
                      </a:r>
                      <a:r>
                        <a:rPr lang="it-IT" sz="17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tecnica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Durata </a:t>
                      </a:r>
                    </a:p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prova pratica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Durata </a:t>
                      </a:r>
                    </a:p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totale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Categoria</a:t>
                      </a:r>
                      <a:r>
                        <a:rPr lang="it-IT" sz="17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</a:t>
                      </a:r>
                      <a:endParaRPr lang="it-IT" sz="17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ora e 30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 ore e</a:t>
                      </a:r>
                      <a:r>
                        <a:rPr lang="it-IT" sz="17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30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 ore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Categoria</a:t>
                      </a:r>
                      <a:r>
                        <a:rPr lang="it-IT" sz="17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ora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ora e 30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 ore e 30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Categoria</a:t>
                      </a:r>
                      <a:r>
                        <a:rPr lang="it-IT" sz="17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III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45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ora e 15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Categoria</a:t>
                      </a:r>
                      <a:r>
                        <a:rPr lang="it-IT" sz="1700" b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IV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45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ora  15 minuti</a:t>
                      </a:r>
                      <a:endParaRPr lang="it-IT" sz="17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D891DD-A3D1-4193-BE9C-67D9E98A7BCE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9394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DBB2D5-774B-4B54-B6C0-19326247377C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59395" name="Rettangolo 3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59396" name="Rettangolo 6"/>
          <p:cNvSpPr>
            <a:spLocks noChangeArrowheads="1"/>
          </p:cNvSpPr>
          <p:nvPr/>
        </p:nvSpPr>
        <p:spPr bwMode="auto">
          <a:xfrm>
            <a:off x="611188" y="1046163"/>
            <a:ext cx="80645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VALUTAZIONE DEGLI ESAMI DI QUALIFICAZIONE</a:t>
            </a:r>
          </a:p>
          <a:p>
            <a:endParaRPr lang="it-IT" sz="2000" b="1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Un esaminatore deve essere responsabile della valutazione degli esami in base al confronto con risposte modello.</a:t>
            </a:r>
          </a:p>
          <a:p>
            <a:r>
              <a:rPr lang="it-IT" sz="2000" i="1">
                <a:cs typeface="Arial" charset="0"/>
              </a:rPr>
              <a:t>La prova teorica e la prova pratica dell’esame devono essere valutate separatamente.</a:t>
            </a:r>
          </a:p>
          <a:p>
            <a:endParaRPr lang="it-IT" sz="2000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Per essere idoneo alla certificazione il candidato deve ottenere una </a:t>
            </a:r>
            <a:r>
              <a:rPr lang="it-IT" sz="2000" i="1">
                <a:solidFill>
                  <a:srgbClr val="FF0000"/>
                </a:solidFill>
                <a:cs typeface="Arial" charset="0"/>
              </a:rPr>
              <a:t>valutazione minima</a:t>
            </a:r>
            <a:r>
              <a:rPr lang="it-IT" sz="2000" i="1">
                <a:cs typeface="Arial" charset="0"/>
              </a:rPr>
              <a:t> pari a </a:t>
            </a:r>
            <a:r>
              <a:rPr lang="it-IT" sz="2000" i="1">
                <a:solidFill>
                  <a:srgbClr val="FF0000"/>
                </a:solidFill>
                <a:cs typeface="Arial" charset="0"/>
              </a:rPr>
              <a:t>6 punti </a:t>
            </a:r>
            <a:r>
              <a:rPr lang="it-IT" sz="2000" i="1">
                <a:cs typeface="Arial" charset="0"/>
              </a:rPr>
              <a:t>ciascuna prova d’esame e una </a:t>
            </a:r>
            <a:r>
              <a:rPr lang="it-IT" sz="2000" b="1" i="1">
                <a:cs typeface="Arial" charset="0"/>
              </a:rPr>
              <a:t>valutazione complessiva minima pari a 7 punti .</a:t>
            </a:r>
          </a:p>
          <a:p>
            <a:r>
              <a:rPr lang="it-IT" sz="2000" i="1">
                <a:cs typeface="Arial" charset="0"/>
              </a:rPr>
              <a:t>La valutazione complessiva </a:t>
            </a:r>
            <a:r>
              <a:rPr lang="it-IT" sz="2000" b="1" i="1">
                <a:cs typeface="Arial" charset="0"/>
              </a:rPr>
              <a:t>N </a:t>
            </a:r>
            <a:r>
              <a:rPr lang="it-IT" sz="2000" i="1">
                <a:cs typeface="Arial" charset="0"/>
              </a:rPr>
              <a:t>deve essere calcolata secondo la seguente formula:</a:t>
            </a:r>
          </a:p>
          <a:p>
            <a:r>
              <a:rPr lang="pl-PL" sz="2000" b="1" i="1">
                <a:cs typeface="Arial" charset="0"/>
              </a:rPr>
              <a:t>N= 0,30 nt + 0,70 np</a:t>
            </a:r>
          </a:p>
          <a:p>
            <a:endParaRPr lang="it-IT" sz="2000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Dove:</a:t>
            </a:r>
          </a:p>
          <a:p>
            <a:r>
              <a:rPr lang="it-IT" sz="2000" b="1" i="1">
                <a:cs typeface="Arial" charset="0"/>
              </a:rPr>
              <a:t>nt </a:t>
            </a:r>
            <a:r>
              <a:rPr lang="it-IT" sz="2000" i="1">
                <a:cs typeface="Arial" charset="0"/>
              </a:rPr>
              <a:t>è la valutazione della prova teorica;</a:t>
            </a:r>
          </a:p>
          <a:p>
            <a:r>
              <a:rPr lang="it-IT" sz="2000" b="1" i="1">
                <a:cs typeface="Arial" charset="0"/>
              </a:rPr>
              <a:t>np </a:t>
            </a:r>
            <a:r>
              <a:rPr lang="it-IT" sz="2000" i="1">
                <a:cs typeface="Arial" charset="0"/>
              </a:rPr>
              <a:t>è la valutazione della prova pratica;</a:t>
            </a:r>
            <a:endParaRPr lang="it-IT" sz="2000" i="1" u="sng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25C18B-F566-47B5-8068-45F8986017D8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0418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4C6173-7602-43E2-A49A-C679D933247F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0419" name="Rettangolo 3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60420" name="Rettangolo 6"/>
          <p:cNvSpPr>
            <a:spLocks noChangeArrowheads="1"/>
          </p:cNvSpPr>
          <p:nvPr/>
        </p:nvSpPr>
        <p:spPr bwMode="auto">
          <a:xfrm>
            <a:off x="611188" y="1046163"/>
            <a:ext cx="8064500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DECISIONE SULLA CERTIFICAZIONE</a:t>
            </a:r>
          </a:p>
          <a:p>
            <a:endParaRPr lang="it-IT" sz="2000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L’Organismo di Certificazione dopo aver valutato il candidato, fornisce un certificato a quelle persone che hanno superato positivamente l’esame.</a:t>
            </a:r>
          </a:p>
          <a:p>
            <a:endParaRPr lang="it-IT" sz="2000" b="1" i="1">
              <a:cs typeface="Arial" charset="0"/>
            </a:endParaRPr>
          </a:p>
          <a:p>
            <a:r>
              <a:rPr lang="it-IT" sz="2000" b="1" i="1">
                <a:cs typeface="Arial" charset="0"/>
              </a:rPr>
              <a:t>Il Certificato avrà forma di tesserino con foto </a:t>
            </a:r>
            <a:r>
              <a:rPr lang="it-IT" sz="2000" i="1">
                <a:cs typeface="Arial" charset="0"/>
              </a:rPr>
              <a:t>che sarà rilasciato assieme ad una lettera firmata e autorizzata dal Rappresentante legale dell’OdC.</a:t>
            </a:r>
          </a:p>
          <a:p>
            <a:endParaRPr lang="it-IT" sz="2000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Entro 10 giorni dal rilascio del certificato, l‘OdC inserirà per via telematica nella sezione apposita del Registro, le informazioni relative alle persone che hanno ottenuto il certificato.</a:t>
            </a:r>
            <a:endParaRPr lang="it-IT" sz="2000" i="1" u="sng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6C6965-3E4A-4064-9B25-32CF7E55FA01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1442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5435B8-55F0-49EE-B048-CE5B9A2F4DCA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1443" name="Rettangolo 3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7" name="Rettangolo 6"/>
          <p:cNvSpPr/>
          <p:nvPr/>
        </p:nvSpPr>
        <p:spPr>
          <a:xfrm>
            <a:off x="611188" y="1046163"/>
            <a:ext cx="8064500" cy="40925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SORVEGLIANZA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i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Ogni anno le persone fisiche certificate</a:t>
            </a:r>
            <a:r>
              <a:rPr lang="it-IT" sz="2000" i="1" dirty="0">
                <a:latin typeface="Arial" pitchFamily="34" charset="0"/>
                <a:cs typeface="Arial" pitchFamily="34" charset="0"/>
              </a:rPr>
              <a:t>, direttamente o tramite il proprio datore di lavoro, </a:t>
            </a:r>
            <a:r>
              <a:rPr lang="it-IT" sz="2000" b="1" i="1" dirty="0">
                <a:latin typeface="Arial" pitchFamily="34" charset="0"/>
                <a:cs typeface="Arial" pitchFamily="34" charset="0"/>
              </a:rPr>
              <a:t>devono inoltrare una dichiarazione </a:t>
            </a:r>
            <a:r>
              <a:rPr lang="it-IT" sz="2000" i="1" dirty="0">
                <a:latin typeface="Arial" pitchFamily="34" charset="0"/>
                <a:cs typeface="Arial" pitchFamily="34" charset="0"/>
              </a:rPr>
              <a:t>con cui attestano ai sensi del DPR 445/2000: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Di aver svolto almeno un intervento su un impianto durante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     l’anno;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Di non aver subito reclami da parte di clienti sulla corretta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     esecuzione dell’incarico svolto.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i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i="1" dirty="0">
                <a:latin typeface="Arial" pitchFamily="34" charset="0"/>
                <a:cs typeface="Arial" pitchFamily="34" charset="0"/>
              </a:rPr>
              <a:t>Al termine degli accertamenti l’</a:t>
            </a:r>
            <a:r>
              <a:rPr lang="it-IT" sz="2000" i="1" dirty="0" err="1">
                <a:latin typeface="Arial" pitchFamily="34" charset="0"/>
                <a:cs typeface="Arial" pitchFamily="34" charset="0"/>
              </a:rPr>
              <a:t>OdC</a:t>
            </a:r>
            <a:r>
              <a:rPr lang="it-IT" sz="2000" i="1" dirty="0">
                <a:latin typeface="Arial" pitchFamily="34" charset="0"/>
                <a:cs typeface="Arial" pitchFamily="34" charset="0"/>
              </a:rPr>
              <a:t> rilascerà una dichiarazione di sussistenza della competenza che costituisce parte integrante del certificato.</a:t>
            </a:r>
            <a:endParaRPr lang="it-IT" sz="2000" i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79DD49-883D-4EA9-B9C0-E0DBCA720C59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2466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29D479-8907-46B1-9C69-2E07D2580F2F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2467" name="Rettangolo 3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62468" name="Rettangolo 6"/>
          <p:cNvSpPr>
            <a:spLocks noChangeArrowheads="1"/>
          </p:cNvSpPr>
          <p:nvPr/>
        </p:nvSpPr>
        <p:spPr bwMode="auto">
          <a:xfrm>
            <a:off x="611188" y="1046163"/>
            <a:ext cx="80645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RINNOVO</a:t>
            </a:r>
          </a:p>
          <a:p>
            <a:endParaRPr lang="it-IT" sz="2000" i="1">
              <a:cs typeface="Arial" charset="0"/>
            </a:endParaRPr>
          </a:p>
          <a:p>
            <a:r>
              <a:rPr lang="it-IT" sz="2000" b="1" i="1">
                <a:solidFill>
                  <a:srgbClr val="FF0000"/>
                </a:solidFill>
                <a:cs typeface="Arial" charset="0"/>
              </a:rPr>
              <a:t>La certificazione della competenza del personale ha una durata di dieci anni.</a:t>
            </a:r>
          </a:p>
          <a:p>
            <a:endParaRPr lang="it-IT" sz="2000" b="1" i="1">
              <a:solidFill>
                <a:srgbClr val="FF0000"/>
              </a:solidFill>
              <a:cs typeface="Arial" charset="0"/>
            </a:endParaRPr>
          </a:p>
          <a:p>
            <a:r>
              <a:rPr lang="it-IT" sz="2000" b="1" i="1">
                <a:cs typeface="Arial" charset="0"/>
              </a:rPr>
              <a:t>Il rinnovo avviene previa esecuzione di un nuovo esame.</a:t>
            </a:r>
          </a:p>
          <a:p>
            <a:endParaRPr lang="it-IT" sz="2000" b="1" i="1">
              <a:cs typeface="Arial" charset="0"/>
            </a:endParaRPr>
          </a:p>
          <a:p>
            <a:r>
              <a:rPr lang="it-IT" sz="2000" i="1">
                <a:cs typeface="Arial" charset="0"/>
              </a:rPr>
              <a:t>Al termine del nuovo esame, l’OdC deve deliberare il rilascio della nuova certificazione.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38CBD4-70D0-47A6-A38D-10261FE3DEF5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3490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B4DA3E-AB61-4F5E-8D19-0688856352F8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3491" name="Rettangolo 3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7" name="Rettangolo 6"/>
          <p:cNvSpPr/>
          <p:nvPr/>
        </p:nvSpPr>
        <p:spPr>
          <a:xfrm>
            <a:off x="611188" y="981075"/>
            <a:ext cx="8064500" cy="53863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SOSPENSIONE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i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L’</a:t>
            </a:r>
            <a:r>
              <a:rPr lang="it-IT" sz="1900" i="1" dirty="0" err="1">
                <a:latin typeface="Arial" pitchFamily="34" charset="0"/>
                <a:cs typeface="Arial" pitchFamily="34" charset="0"/>
              </a:rPr>
              <a:t>OdC</a:t>
            </a:r>
            <a:r>
              <a:rPr lang="it-IT" sz="1900" i="1" dirty="0">
                <a:latin typeface="Arial" pitchFamily="34" charset="0"/>
                <a:cs typeface="Arial" pitchFamily="34" charset="0"/>
              </a:rPr>
              <a:t> deve sospendere e/o revocare la certificazione alla persona al verificarsi di una o più delle seguenti condizioni: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Non osservanza delle prescrizioni previste dai documenti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      contrattuali;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b)   Fondato reclamo scritto per inadempienze verso terzi;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b="1" i="1" dirty="0">
                <a:latin typeface="Arial" pitchFamily="34" charset="0"/>
                <a:cs typeface="Arial" pitchFamily="34" charset="0"/>
              </a:rPr>
              <a:t>c)   Mancato rispetto dei requisiti per il mantenimento e il rinnovo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b="1" i="1" dirty="0">
                <a:latin typeface="Arial" pitchFamily="34" charset="0"/>
                <a:cs typeface="Arial" pitchFamily="34" charset="0"/>
              </a:rPr>
              <a:t>      della certificazione;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d)   Mancato pagamento delle quote di iscrizione/mantenimento;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lphaLcParenR" startAt="5"/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Ogni carenza che derivi dal mancato rispetto di quanto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       formalmente accettato dal Candidato all’atto della certificazione.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       In tali carenze ricadono anche eventuali azioni che possono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       influenzare in maniera negativa e/o ledere l’immagine dell’</a:t>
            </a:r>
            <a:r>
              <a:rPr lang="it-IT" sz="1900" i="1" dirty="0" err="1">
                <a:latin typeface="Arial" pitchFamily="34" charset="0"/>
                <a:cs typeface="Arial" pitchFamily="34" charset="0"/>
              </a:rPr>
              <a:t>OdC</a:t>
            </a:r>
            <a:r>
              <a:rPr lang="it-IT" sz="1900" i="1" dirty="0">
                <a:latin typeface="Arial" pitchFamily="34" charset="0"/>
                <a:cs typeface="Arial" pitchFamily="34" charset="0"/>
              </a:rPr>
              <a:t> 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       delle parti coinvolte;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f)     Formale richiesta da parte della persona certificata.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i="1" dirty="0">
                <a:latin typeface="Arial" pitchFamily="34" charset="0"/>
                <a:cs typeface="Arial" pitchFamily="34" charset="0"/>
              </a:rPr>
              <a:t>Le revoche e le sospensioni delle certificazioni devono essere comunicate ad ACCREDIA.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E930E6-4526-4CFE-B448-1FAF9E518858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18434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18435" name="Rettangolo 3"/>
          <p:cNvSpPr>
            <a:spLocks noChangeArrowheads="1"/>
          </p:cNvSpPr>
          <p:nvPr/>
        </p:nvSpPr>
        <p:spPr bwMode="auto">
          <a:xfrm>
            <a:off x="971550" y="1192213"/>
            <a:ext cx="7634288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rgbClr val="FF0000"/>
                </a:solidFill>
                <a:cs typeface="Arial" charset="0"/>
              </a:rPr>
              <a:t>Dal 5 maggio scorso è in vigore Il DPR n. 43 del 27/01/2012 «attuativo</a:t>
            </a:r>
          </a:p>
          <a:p>
            <a:r>
              <a:rPr lang="it-IT">
                <a:solidFill>
                  <a:srgbClr val="FF0000"/>
                </a:solidFill>
                <a:cs typeface="Arial" charset="0"/>
              </a:rPr>
              <a:t>del Regolamento CE 842 su taluni gas fluorurati ad effetto serra»</a:t>
            </a:r>
          </a:p>
          <a:p>
            <a:r>
              <a:rPr lang="it-IT">
                <a:solidFill>
                  <a:srgbClr val="FF0000"/>
                </a:solidFill>
                <a:cs typeface="Arial" charset="0"/>
              </a:rPr>
              <a:t>il seguente Decreto prevede:</a:t>
            </a:r>
          </a:p>
          <a:p>
            <a:pPr>
              <a:lnSpc>
                <a:spcPct val="150000"/>
              </a:lnSpc>
            </a:pPr>
            <a:endParaRPr lang="it-IT" i="1">
              <a:solidFill>
                <a:srgbClr val="FF0000"/>
              </a:solidFill>
              <a:cs typeface="Arial" charset="0"/>
            </a:endParaRPr>
          </a:p>
          <a:p>
            <a:r>
              <a:rPr lang="it-IT" i="1">
                <a:cs typeface="Arial" charset="0"/>
              </a:rPr>
              <a:t>Art. 1 – Finalità</a:t>
            </a:r>
          </a:p>
          <a:p>
            <a:r>
              <a:rPr lang="it-IT" i="1">
                <a:cs typeface="Arial" charset="0"/>
              </a:rPr>
              <a:t>a) l’individuazione di autorità competenti per la regolamentazione del</a:t>
            </a:r>
          </a:p>
          <a:p>
            <a:r>
              <a:rPr lang="it-IT" i="1">
                <a:cs typeface="Arial" charset="0"/>
              </a:rPr>
              <a:t>   Regolamento CE 842/2006.</a:t>
            </a:r>
          </a:p>
          <a:p>
            <a:r>
              <a:rPr lang="it-IT" i="1">
                <a:cs typeface="Arial" charset="0"/>
              </a:rPr>
              <a:t>b) Le procedure per la designazione degli Organismi di Certificazione.</a:t>
            </a:r>
          </a:p>
          <a:p>
            <a:r>
              <a:rPr lang="it-IT" i="1">
                <a:cs typeface="Arial" charset="0"/>
              </a:rPr>
              <a:t>c) Le procedure per la designazione degli Organismi di Attestazione.</a:t>
            </a:r>
          </a:p>
          <a:p>
            <a:r>
              <a:rPr lang="it-IT" i="1">
                <a:cs typeface="Arial" charset="0"/>
              </a:rPr>
              <a:t>d) Il rilascio del Certificati provvisori alle persone e alle Imprese</a:t>
            </a:r>
          </a:p>
          <a:p>
            <a:r>
              <a:rPr lang="it-IT" i="1">
                <a:cs typeface="Arial" charset="0"/>
              </a:rPr>
              <a:t>e) L’acquisizione di dati sulle emissioni in atmosfera.</a:t>
            </a:r>
          </a:p>
          <a:p>
            <a:r>
              <a:rPr lang="it-IT" i="1">
                <a:cs typeface="Arial" charset="0"/>
              </a:rPr>
              <a:t>f) I registri definiti dal Regolamento 303/2008.</a:t>
            </a:r>
          </a:p>
          <a:p>
            <a:r>
              <a:rPr lang="it-IT" i="1">
                <a:cs typeface="Arial" charset="0"/>
              </a:rPr>
              <a:t>g) L’etichettatura delle apparecchiatura come da Regolamento CE           </a:t>
            </a:r>
          </a:p>
          <a:p>
            <a:r>
              <a:rPr lang="it-IT" i="1">
                <a:cs typeface="Arial" charset="0"/>
              </a:rPr>
              <a:t>   842/2006.</a:t>
            </a:r>
          </a:p>
        </p:txBody>
      </p:sp>
      <p:sp>
        <p:nvSpPr>
          <p:cNvPr id="18436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0CC176-C4EE-4DE9-A0C3-2AC0318A5CFC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DA4CA5-B063-4E1F-A6EA-CFC301E64628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4514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B1BE8A-2E14-4126-BE67-E785205726C0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68313" y="1300163"/>
            <a:ext cx="8207375" cy="2830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400" b="1" dirty="0">
                <a:solidFill>
                  <a:srgbClr val="CC0000"/>
                </a:solidFill>
                <a:latin typeface="Comic Sans MS" pitchFamily="66" charset="0"/>
              </a:rPr>
              <a:t>Certificazione delle Imprese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CC0000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400" b="1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Modalità!!!!!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304C6B-7513-450B-A5D3-7C2094409D69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5538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FCC0BB-66FC-4FDA-8E35-E0257D2E3C9A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5539" name="Rettangolo 4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7" name="Rettangolo 6"/>
          <p:cNvSpPr/>
          <p:nvPr/>
        </p:nvSpPr>
        <p:spPr>
          <a:xfrm>
            <a:off x="611188" y="981075"/>
            <a:ext cx="8064500" cy="5416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ORGANISMO DI CERTIFICAZIONE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i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>
                <a:latin typeface="Arial" pitchFamily="34" charset="0"/>
                <a:cs typeface="Arial" pitchFamily="34" charset="0"/>
              </a:rPr>
              <a:t>L’Organismo di certificazione di seguito </a:t>
            </a:r>
            <a:r>
              <a:rPr lang="it-IT" i="1" dirty="0" err="1">
                <a:latin typeface="Arial" pitchFamily="34" charset="0"/>
                <a:cs typeface="Arial" pitchFamily="34" charset="0"/>
              </a:rPr>
              <a:t>OdC</a:t>
            </a:r>
            <a:r>
              <a:rPr lang="it-IT" i="1" dirty="0">
                <a:latin typeface="Arial" pitchFamily="34" charset="0"/>
                <a:cs typeface="Arial" pitchFamily="34" charset="0"/>
              </a:rPr>
              <a:t>, deve avviare, promuovere, mantenere e gestire un sistema di certificazione in conformità alla norma 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UNI CEI EN 45011.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>
                <a:latin typeface="Arial" pitchFamily="34" charset="0"/>
                <a:cs typeface="Arial" pitchFamily="34" charset="0"/>
              </a:rPr>
              <a:t>L’</a:t>
            </a:r>
            <a:r>
              <a:rPr lang="it-IT" i="1" dirty="0" err="1">
                <a:latin typeface="Arial" pitchFamily="34" charset="0"/>
                <a:cs typeface="Arial" pitchFamily="34" charset="0"/>
              </a:rPr>
              <a:t>OdC</a:t>
            </a:r>
            <a:r>
              <a:rPr lang="it-IT" i="1" dirty="0">
                <a:latin typeface="Arial" pitchFamily="34" charset="0"/>
                <a:cs typeface="Arial" pitchFamily="34" charset="0"/>
              </a:rPr>
              <a:t> ha il compito di rilasciare i certificati alle imprese che partecipano ad una o più delle attività previste dal campo d’applicazione delineato in precedenza.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i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>
                <a:latin typeface="Arial" pitchFamily="34" charset="0"/>
                <a:cs typeface="Arial" pitchFamily="34" charset="0"/>
              </a:rPr>
              <a:t>L’</a:t>
            </a:r>
            <a:r>
              <a:rPr lang="it-IT" i="1" dirty="0" err="1">
                <a:latin typeface="Arial" pitchFamily="34" charset="0"/>
                <a:cs typeface="Arial" pitchFamily="34" charset="0"/>
              </a:rPr>
              <a:t>OdC</a:t>
            </a:r>
            <a:r>
              <a:rPr lang="it-IT" i="1" dirty="0">
                <a:latin typeface="Arial" pitchFamily="34" charset="0"/>
                <a:cs typeface="Arial" pitchFamily="34" charset="0"/>
              </a:rPr>
              <a:t> oltre a quanto già abitualmente fatto per la valutazione della conformità delle imprese, deve verificare il rispetto delle seguenti condizioni: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it-IT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l’impresa deve impiegare personale certificato, </a:t>
            </a:r>
            <a:r>
              <a:rPr lang="it-IT" i="1" dirty="0">
                <a:latin typeface="Arial" pitchFamily="34" charset="0"/>
                <a:cs typeface="Arial" pitchFamily="34" charset="0"/>
              </a:rPr>
              <a:t>ai sensi dell’art. 9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>
                <a:latin typeface="Arial" pitchFamily="34" charset="0"/>
                <a:cs typeface="Arial" pitchFamily="34" charset="0"/>
              </a:rPr>
              <a:t>      comma 1 del DPR 43/2012, </a:t>
            </a:r>
            <a:r>
              <a:rPr lang="it-IT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 le attività che richiedono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i="1" dirty="0">
                <a:latin typeface="Arial" pitchFamily="34" charset="0"/>
                <a:cs typeface="Arial" pitchFamily="34" charset="0"/>
              </a:rPr>
              <a:t>una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>
                <a:latin typeface="Arial" pitchFamily="34" charset="0"/>
                <a:cs typeface="Arial" pitchFamily="34" charset="0"/>
              </a:rPr>
              <a:t>      certificazione </a:t>
            </a:r>
            <a:r>
              <a:rPr lang="it-IT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numero sufficiente da coprire il volume di attività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latin typeface="Arial" pitchFamily="34" charset="0"/>
                <a:cs typeface="Arial" pitchFamily="34" charset="0"/>
              </a:rPr>
              <a:t>      </a:t>
            </a:r>
            <a:r>
              <a:rPr lang="it-IT" i="1" dirty="0">
                <a:latin typeface="Arial" pitchFamily="34" charset="0"/>
                <a:cs typeface="Arial" pitchFamily="34" charset="0"/>
              </a:rPr>
              <a:t>previsto. A tal fine l’impresa dovrà indicare i nominativi e il numero di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>
                <a:latin typeface="Arial" pitchFamily="34" charset="0"/>
                <a:cs typeface="Arial" pitchFamily="34" charset="0"/>
              </a:rPr>
              <a:t>      certificato del suddetto personale;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b) L’impresa deve dimostrare che il personale impegnato </a:t>
            </a:r>
            <a:r>
              <a:rPr lang="it-IT" i="1" dirty="0">
                <a:latin typeface="Arial" pitchFamily="34" charset="0"/>
                <a:cs typeface="Arial" pitchFamily="34" charset="0"/>
              </a:rPr>
              <a:t>nelle attività per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>
                <a:latin typeface="Arial" pitchFamily="34" charset="0"/>
                <a:cs typeface="Arial" pitchFamily="34" charset="0"/>
              </a:rPr>
              <a:t>     cui è richiesta la certificazione </a:t>
            </a:r>
            <a:r>
              <a:rPr lang="it-IT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abbia a disposizione gli strumenti e 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procedure necessari</a:t>
            </a:r>
            <a:r>
              <a:rPr lang="it-IT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i="1" dirty="0">
                <a:latin typeface="Arial" pitchFamily="34" charset="0"/>
                <a:cs typeface="Arial" pitchFamily="34" charset="0"/>
              </a:rPr>
              <a:t>per svolgerle.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179CD2-A555-4658-A53B-DFD8B9A7EEC7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6562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732D9-B92D-48F9-A6EC-AA1122A034BD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6563" name="Rettangolo 4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66564" name="Rettangolo 6"/>
          <p:cNvSpPr>
            <a:spLocks noChangeArrowheads="1"/>
          </p:cNvSpPr>
          <p:nvPr/>
        </p:nvSpPr>
        <p:spPr bwMode="auto">
          <a:xfrm>
            <a:off x="611188" y="981075"/>
            <a:ext cx="8064500" cy="43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ORGANISMO DI CERTIFICAZIONE </a:t>
            </a:r>
          </a:p>
          <a:p>
            <a:endParaRPr lang="it-IT" sz="2000" i="1">
              <a:cs typeface="Arial" charset="0"/>
            </a:endParaRPr>
          </a:p>
          <a:p>
            <a:r>
              <a:rPr lang="it-IT" i="1">
                <a:cs typeface="Arial" charset="0"/>
              </a:rPr>
              <a:t>Con riferimento al punto a) </a:t>
            </a:r>
            <a:r>
              <a:rPr lang="it-IT" i="1" u="sng">
                <a:cs typeface="Arial" charset="0"/>
              </a:rPr>
              <a:t>l’OdC deve garantire tale conformità, tramite il calcolo di rapporto tra il fatturato medio</a:t>
            </a:r>
            <a:r>
              <a:rPr lang="it-IT" i="1">
                <a:cs typeface="Arial" charset="0"/>
              </a:rPr>
              <a:t> (della specifica attività oggetto della certificazione) dell’impresa </a:t>
            </a:r>
            <a:r>
              <a:rPr lang="it-IT" i="1" u="sng">
                <a:cs typeface="Arial" charset="0"/>
              </a:rPr>
              <a:t>degli ultimi 3 anni</a:t>
            </a:r>
            <a:r>
              <a:rPr lang="it-IT" i="1">
                <a:cs typeface="Arial" charset="0"/>
              </a:rPr>
              <a:t>, ove applicabili, e il reddito procapite di riferimento del settore.</a:t>
            </a:r>
          </a:p>
          <a:p>
            <a:endParaRPr lang="it-IT" b="1" i="1">
              <a:cs typeface="Arial" charset="0"/>
            </a:endParaRPr>
          </a:p>
          <a:p>
            <a:r>
              <a:rPr lang="it-IT" b="1" i="1">
                <a:cs typeface="Arial" charset="0"/>
              </a:rPr>
              <a:t>Ogni 80.000,00 euro di fatturato legato all’attività di installazione,</a:t>
            </a:r>
          </a:p>
          <a:p>
            <a:r>
              <a:rPr lang="it-IT" b="1" i="1">
                <a:cs typeface="Arial" charset="0"/>
              </a:rPr>
              <a:t>manutenzione, riparazione degli impianti di refrigerazione, condizionamento d’aria, pompe di calore o..., ci si deve aspettare che l’impresa abbia una persona certificata.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Esempio:</a:t>
            </a: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Impresa con fatturato di € 200.000 deve avere almeno 3 persone certificate</a:t>
            </a: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(80.000 + 80.000 + 40.000 euro).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7C3300-EE97-4069-8BA8-1D1518D001C2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7586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8C673F-29DB-4049-8AD3-CEE5F3B71918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7587" name="Rettangolo 4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67588" name="Rettangolo 6"/>
          <p:cNvSpPr>
            <a:spLocks noChangeArrowheads="1"/>
          </p:cNvSpPr>
          <p:nvPr/>
        </p:nvSpPr>
        <p:spPr bwMode="auto">
          <a:xfrm>
            <a:off x="611188" y="981075"/>
            <a:ext cx="80645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SORVEGLIANZA</a:t>
            </a:r>
          </a:p>
          <a:p>
            <a:endParaRPr lang="it-IT" sz="2000" i="1">
              <a:cs typeface="Arial" charset="0"/>
            </a:endParaRPr>
          </a:p>
          <a:p>
            <a:r>
              <a:rPr lang="it-IT" b="1" i="1">
                <a:cs typeface="Arial" charset="0"/>
              </a:rPr>
              <a:t>La certificazione della competenza delle imprese ha una durata di 5 anni.</a:t>
            </a:r>
          </a:p>
          <a:p>
            <a:endParaRPr lang="it-IT" b="1" i="1">
              <a:cs typeface="Arial" charset="0"/>
            </a:endParaRPr>
          </a:p>
          <a:p>
            <a:r>
              <a:rPr lang="it-IT" b="1" i="1">
                <a:solidFill>
                  <a:srgbClr val="FF0000"/>
                </a:solidFill>
                <a:cs typeface="Arial" charset="0"/>
              </a:rPr>
              <a:t>Nell’arco dei cinque anni di validità della certificazione</a:t>
            </a:r>
            <a:r>
              <a:rPr lang="it-IT" b="1" i="1">
                <a:cs typeface="Arial" charset="0"/>
              </a:rPr>
              <a:t>, </a:t>
            </a:r>
            <a:r>
              <a:rPr lang="it-IT" i="1">
                <a:cs typeface="Arial" charset="0"/>
              </a:rPr>
              <a:t>l’OdC dovrà effettuare due verifiche ispettive presso l’impresa 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(obbligatoria la prima verifica di certificazione) e le restanti verifiche (documentali) possono essere effettuate in OdC.</a:t>
            </a:r>
          </a:p>
          <a:p>
            <a:endParaRPr lang="it-IT" b="1" i="1">
              <a:cs typeface="Arial" charset="0"/>
            </a:endParaRPr>
          </a:p>
          <a:p>
            <a:r>
              <a:rPr lang="it-IT" i="1">
                <a:cs typeface="Arial" charset="0"/>
              </a:rPr>
              <a:t>Entro 10 giorni dal rilascio di tale dichiarazione, l’OdC. Dovrà inserire in via telematica nella sezione apposita del Registro di cui al DPR 43/2012, l’esito delle verifiche (mantenimento o meno della certificazione).</a:t>
            </a:r>
            <a:endParaRPr lang="it-IT" i="1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97525E-4AD9-4B24-9925-FFC5F4303244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8610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A0F025-0405-41C8-9732-FD44ADCFC217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8611" name="Rettangolo 4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Schema approvato da ACCREDIA del 27/03/2012</a:t>
            </a:r>
          </a:p>
        </p:txBody>
      </p:sp>
      <p:sp>
        <p:nvSpPr>
          <p:cNvPr id="68612" name="Rettangolo 6"/>
          <p:cNvSpPr>
            <a:spLocks noChangeArrowheads="1"/>
          </p:cNvSpPr>
          <p:nvPr/>
        </p:nvSpPr>
        <p:spPr bwMode="auto">
          <a:xfrm>
            <a:off x="611188" y="981075"/>
            <a:ext cx="8064500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b="1" i="1">
                <a:cs typeface="Arial" charset="0"/>
              </a:rPr>
              <a:t>SORVEGLIANZA</a:t>
            </a:r>
          </a:p>
          <a:p>
            <a:endParaRPr lang="it-IT" sz="2000" i="1">
              <a:cs typeface="Arial" charset="0"/>
            </a:endParaRPr>
          </a:p>
          <a:p>
            <a:r>
              <a:rPr lang="it-IT" b="1" i="1">
                <a:solidFill>
                  <a:srgbClr val="FF3300"/>
                </a:solidFill>
                <a:cs typeface="Arial" charset="0"/>
              </a:rPr>
              <a:t>Il rinnovo della certificazione avviene previa esecuzione di un nuovo iter di certificazione. Al termine degli accertamenti l’OdC deve deliberare il rilascio della nuova certificazione.</a:t>
            </a:r>
          </a:p>
          <a:p>
            <a:endParaRPr lang="it-IT" b="1" i="1">
              <a:solidFill>
                <a:srgbClr val="FF3300"/>
              </a:solidFill>
              <a:cs typeface="Arial" charset="0"/>
            </a:endParaRPr>
          </a:p>
          <a:p>
            <a:r>
              <a:rPr lang="it-IT" i="1">
                <a:cs typeface="Arial" charset="0"/>
              </a:rPr>
              <a:t>L’OdC deve richiedere all’impresa di essere informato circa ogni variazione del numero del personale certificato, del volume di attività e di ogni altra variazione che implichi il mutamento delle condizioni per il mantenimento della certificazione dell’impresa.</a:t>
            </a:r>
            <a:endParaRPr lang="it-IT" i="1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535349-D25C-408A-9B61-70CDE8983021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9634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E0B12-13C9-4795-87AD-EF86A07F5C21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69636" name="Rettangolo 4"/>
          <p:cNvSpPr>
            <a:spLocks noChangeArrowheads="1"/>
          </p:cNvSpPr>
          <p:nvPr/>
        </p:nvSpPr>
        <p:spPr bwMode="auto">
          <a:xfrm>
            <a:off x="755650" y="1484313"/>
            <a:ext cx="7920038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>
              <a:solidFill>
                <a:srgbClr val="E46C0A"/>
              </a:solidFill>
              <a:latin typeface="Verdana" pitchFamily="34" charset="0"/>
            </a:endParaRPr>
          </a:p>
          <a:p>
            <a:endParaRPr lang="it-IT">
              <a:solidFill>
                <a:srgbClr val="E46C0A"/>
              </a:solidFill>
              <a:latin typeface="Verdana" pitchFamily="34" charset="0"/>
            </a:endParaRPr>
          </a:p>
          <a:p>
            <a:endParaRPr lang="it-IT">
              <a:solidFill>
                <a:srgbClr val="E46C0A"/>
              </a:solidFill>
              <a:latin typeface="Verdana" pitchFamily="34" charset="0"/>
            </a:endParaRPr>
          </a:p>
          <a:p>
            <a:r>
              <a:rPr lang="it-IT" b="1">
                <a:solidFill>
                  <a:srgbClr val="E46C0A"/>
                </a:solidFill>
                <a:latin typeface="Verdana" pitchFamily="34" charset="0"/>
              </a:rPr>
              <a:t>ECIPAR Bologna organizzerà i corsi e gli esami per ottenere il Patentino da Frigorista a Bologna!!!</a:t>
            </a:r>
          </a:p>
          <a:p>
            <a:endParaRPr lang="it-IT" b="1">
              <a:solidFill>
                <a:srgbClr val="E46C0A"/>
              </a:solidFill>
              <a:latin typeface="Verdana" pitchFamily="34" charset="0"/>
            </a:endParaRPr>
          </a:p>
          <a:p>
            <a:endParaRPr lang="it-IT">
              <a:solidFill>
                <a:srgbClr val="E46C0A"/>
              </a:solidFill>
              <a:latin typeface="Verdana" pitchFamily="34" charset="0"/>
            </a:endParaRPr>
          </a:p>
          <a:p>
            <a:endParaRPr lang="it-IT" b="1">
              <a:solidFill>
                <a:srgbClr val="FFFF25"/>
              </a:solidFill>
              <a:latin typeface="Verdana" pitchFamily="34" charset="0"/>
            </a:endParaRPr>
          </a:p>
          <a:p>
            <a:endParaRPr lang="it-IT" b="1">
              <a:solidFill>
                <a:srgbClr val="FFFF25"/>
              </a:solidFill>
              <a:latin typeface="Verdana" pitchFamily="34" charset="0"/>
            </a:endParaRPr>
          </a:p>
          <a:p>
            <a:endParaRPr lang="it-IT" b="1">
              <a:solidFill>
                <a:srgbClr val="FFFF25"/>
              </a:solidFill>
              <a:latin typeface="Verdana" pitchFamily="34" charset="0"/>
            </a:endParaRPr>
          </a:p>
          <a:p>
            <a:endParaRPr lang="it-IT" b="1">
              <a:solidFill>
                <a:srgbClr val="FFFF25"/>
              </a:solidFill>
              <a:latin typeface="Verdana" pitchFamily="34" charset="0"/>
            </a:endParaRPr>
          </a:p>
          <a:p>
            <a:endParaRPr lang="it-IT" b="1">
              <a:solidFill>
                <a:srgbClr val="FFFF25"/>
              </a:solidFill>
              <a:latin typeface="Verdana" pitchFamily="34" charset="0"/>
            </a:endParaRPr>
          </a:p>
        </p:txBody>
      </p:sp>
      <p:pic>
        <p:nvPicPr>
          <p:cNvPr id="69637" name="Picture 6" descr="NUOVO LOGO ECIPA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4221163"/>
            <a:ext cx="4681537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3D762E-FC95-46F5-841A-5CEB87D3E81F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71682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6E5551-2FE5-44DC-AF41-B5D51533BF4F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11560" y="1340768"/>
            <a:ext cx="4728613" cy="31393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GRAZIE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Per la Vostra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Attenzione </a:t>
            </a:r>
          </a:p>
        </p:txBody>
      </p:sp>
      <p:pic>
        <p:nvPicPr>
          <p:cNvPr id="70660" name="Picture 2" descr="http://1.bp.blogspot.com/-AuetCIukYEg/TWUy372WAPI/AAAAAAAAmGY/KetPj0lJI-E/s1600/Homer-Simp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636838"/>
            <a:ext cx="27971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umetto 2 5"/>
          <p:cNvSpPr/>
          <p:nvPr/>
        </p:nvSpPr>
        <p:spPr>
          <a:xfrm>
            <a:off x="5435600" y="1196975"/>
            <a:ext cx="2376488" cy="10795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/>
              <a:t>Qualche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/>
              <a:t>domanda?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E30486-2BA5-4ED3-B581-66BA5DD0C2FF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19458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19459" name="Rettangolo 3"/>
          <p:cNvSpPr>
            <a:spLocks noChangeArrowheads="1"/>
          </p:cNvSpPr>
          <p:nvPr/>
        </p:nvSpPr>
        <p:spPr bwMode="auto">
          <a:xfrm>
            <a:off x="685800" y="1192213"/>
            <a:ext cx="7920038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 2 Definizioni</a:t>
            </a:r>
          </a:p>
          <a:p>
            <a:r>
              <a:rPr lang="it-IT" i="1">
                <a:cs typeface="Arial" charset="0"/>
              </a:rPr>
              <a:t>E’ considerato 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OPERATORE</a:t>
            </a:r>
            <a:r>
              <a:rPr lang="it-IT" i="1">
                <a:cs typeface="Arial" charset="0"/>
              </a:rPr>
              <a:t>, </a:t>
            </a:r>
            <a:r>
              <a:rPr lang="it-IT" b="1" i="1">
                <a:cs typeface="Arial" charset="0"/>
              </a:rPr>
              <a:t>il proprietario dell’impianto </a:t>
            </a:r>
            <a:r>
              <a:rPr lang="it-IT" i="1">
                <a:cs typeface="Arial" charset="0"/>
              </a:rPr>
              <a:t>a meno che non abbia delegato ad una terza persona (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manutentore</a:t>
            </a:r>
            <a:r>
              <a:rPr lang="it-IT" i="1">
                <a:cs typeface="Arial" charset="0"/>
              </a:rPr>
              <a:t>) l’effettivo controllo sul funzionamento tecnico dell’impianto stesso (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contratto scritto</a:t>
            </a:r>
            <a:r>
              <a:rPr lang="it-IT" i="1">
                <a:cs typeface="Arial" charset="0"/>
              </a:rPr>
              <a:t>).</a:t>
            </a:r>
          </a:p>
          <a:p>
            <a:r>
              <a:rPr lang="it-IT" i="1">
                <a:cs typeface="Arial" charset="0"/>
              </a:rPr>
              <a:t>L’organismo designato all’accreditamento: ACCREDIA, unico organismo nazionale.</a:t>
            </a:r>
          </a:p>
          <a:p>
            <a:pPr algn="ctr"/>
            <a:r>
              <a:rPr lang="it-IT" i="1">
                <a:cs typeface="Arial" charset="0"/>
              </a:rPr>
              <a:t>-------------------------------------------</a:t>
            </a:r>
          </a:p>
          <a:p>
            <a:r>
              <a:rPr lang="it-IT" i="1">
                <a:cs typeface="Arial" charset="0"/>
              </a:rPr>
              <a:t>ACCREDIA ha già prodotto lo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schema di certificazione</a:t>
            </a:r>
            <a:r>
              <a:rPr lang="it-IT" i="1">
                <a:cs typeface="Arial" charset="0"/>
              </a:rPr>
              <a:t> che sarà utilizzato dagli Organismi di Certificazione.</a:t>
            </a:r>
          </a:p>
          <a:p>
            <a:r>
              <a:rPr lang="it-IT" i="1">
                <a:cs typeface="Arial" charset="0"/>
              </a:rPr>
              <a:t>Gli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Organismi di Certificazione </a:t>
            </a:r>
            <a:r>
              <a:rPr lang="it-IT" i="1">
                <a:cs typeface="Arial" charset="0"/>
              </a:rPr>
              <a:t>valuteranno gli esaminandi attraverso un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esame teorico-pratico </a:t>
            </a:r>
            <a:r>
              <a:rPr lang="it-IT" i="1">
                <a:cs typeface="Arial" charset="0"/>
              </a:rPr>
              <a:t>così com’è definito dallo schema e rilasceranno i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certificati alle persone</a:t>
            </a:r>
            <a:r>
              <a:rPr lang="it-IT" i="1">
                <a:cs typeface="Arial" charset="0"/>
              </a:rPr>
              <a:t>.</a:t>
            </a:r>
          </a:p>
          <a:p>
            <a:r>
              <a:rPr lang="it-IT" i="1">
                <a:cs typeface="Arial" charset="0"/>
              </a:rPr>
              <a:t>Ogni Organismo di Certificazione depositerà presso ACCREDIA un proprio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tariffario</a:t>
            </a:r>
            <a:r>
              <a:rPr lang="it-IT" i="1">
                <a:cs typeface="Arial" charset="0"/>
              </a:rPr>
              <a:t> che sarà approvato dal Ministero dell’Ambiente.</a:t>
            </a:r>
          </a:p>
        </p:txBody>
      </p:sp>
      <p:sp>
        <p:nvSpPr>
          <p:cNvPr id="19460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2813FA-A619-47AE-8C90-9AFEBD6130F7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069E3D-ED90-4972-AB20-CF3712B73D91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0482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0483" name="Rettangolo 3"/>
          <p:cNvSpPr>
            <a:spLocks noChangeArrowheads="1"/>
          </p:cNvSpPr>
          <p:nvPr/>
        </p:nvSpPr>
        <p:spPr bwMode="auto">
          <a:xfrm>
            <a:off x="685800" y="1192213"/>
            <a:ext cx="79200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 3 Autorità Competenti</a:t>
            </a:r>
          </a:p>
          <a:p>
            <a:r>
              <a:rPr lang="it-IT" i="1">
                <a:cs typeface="Arial" charset="0"/>
              </a:rPr>
              <a:t>le autorità competenti sono:</a:t>
            </a: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- Ministero dell’Ambiente </a:t>
            </a:r>
            <a:r>
              <a:rPr lang="it-IT" i="1">
                <a:cs typeface="Arial" charset="0"/>
              </a:rPr>
              <a:t>(che si avvarrà della collaborazione dell’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Istituto Superiore per la Protezione e la Ricerca Ambientale</a:t>
            </a:r>
            <a:r>
              <a:rPr lang="it-IT" i="1">
                <a:cs typeface="Arial" charset="0"/>
              </a:rPr>
              <a:t>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(ISPRA).</a:t>
            </a: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- Camere di Commercio regionali</a:t>
            </a:r>
            <a:r>
              <a:rPr lang="it-IT" i="1">
                <a:cs typeface="Arial" charset="0"/>
              </a:rPr>
              <a:t> (gestiranno il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Registro telematico</a:t>
            </a:r>
            <a:r>
              <a:rPr lang="it-IT" i="1">
                <a:cs typeface="Arial" charset="0"/>
              </a:rPr>
              <a:t> e rilasceranno i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certificati provvisori</a:t>
            </a:r>
            <a:r>
              <a:rPr lang="it-IT" i="1">
                <a:cs typeface="Arial" charset="0"/>
              </a:rPr>
              <a:t> sia alle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Persone che alle Imprese</a:t>
            </a:r>
            <a:r>
              <a:rPr lang="it-IT" i="1">
                <a:cs typeface="Arial" charset="0"/>
              </a:rPr>
              <a:t>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Art. 4 organismo di Accreditamento</a:t>
            </a:r>
          </a:p>
          <a:p>
            <a:r>
              <a:rPr lang="it-IT" i="1">
                <a:cs typeface="Arial" charset="0"/>
              </a:rPr>
              <a:t>ACCREDIA rilascia i certificati di accreditamento mediante un protocollo d’intesa con il Ministero dell’Ambiente.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Art. 5 Organismi di Certificazione (O.d.C)</a:t>
            </a:r>
          </a:p>
          <a:p>
            <a:r>
              <a:rPr lang="it-IT" i="1">
                <a:cs typeface="Arial" charset="0"/>
              </a:rPr>
              <a:t>Gli O.d.C. sono designati dal Ministero dell’Ambiente il quale approva i loro Tariffari.</a:t>
            </a:r>
          </a:p>
          <a:p>
            <a:r>
              <a:rPr lang="it-IT" i="1">
                <a:cs typeface="Arial" charset="0"/>
              </a:rPr>
              <a:t>Gli O.d.C. si iscriveranno nel Registro telematico e provvederanno all’iscrizione delle Persone e delle Imprese .</a:t>
            </a:r>
          </a:p>
        </p:txBody>
      </p:sp>
      <p:sp>
        <p:nvSpPr>
          <p:cNvPr id="20484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65654F-BB8E-4082-9F58-229F799C5B24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EC87F1-B99C-45AC-83E9-5F1AC705359B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1506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1507" name="Rettangolo 3"/>
          <p:cNvSpPr>
            <a:spLocks noChangeArrowheads="1"/>
          </p:cNvSpPr>
          <p:nvPr/>
        </p:nvSpPr>
        <p:spPr bwMode="auto">
          <a:xfrm>
            <a:off x="685800" y="1708150"/>
            <a:ext cx="79200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 6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ACCREDIA</a:t>
            </a:r>
            <a:r>
              <a:rPr lang="it-IT" i="1">
                <a:cs typeface="Arial" charset="0"/>
              </a:rPr>
              <a:t> rilascia i certificati di accreditamento agli Organismi di Valutazione delle conformità interessati ad essere designati quali Organismi di Certificazione delle persone e delle Imprese previa approvazione del Ministero dell’Ambiente.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solidFill>
                  <a:srgbClr val="FF0000"/>
                </a:solidFill>
                <a:cs typeface="Arial" charset="0"/>
              </a:rPr>
              <a:t>Entro 60 gg </a:t>
            </a:r>
            <a:r>
              <a:rPr lang="it-IT" i="1">
                <a:cs typeface="Arial" charset="0"/>
              </a:rPr>
              <a:t>dall’entrata in vigore del presente DPR 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(già inviati) </a:t>
            </a:r>
            <a:r>
              <a:rPr lang="it-IT" i="1">
                <a:solidFill>
                  <a:srgbClr val="FF0000"/>
                </a:solidFill>
                <a:cs typeface="Arial" charset="0"/>
              </a:rPr>
              <a:t>ACCREDIA</a:t>
            </a:r>
          </a:p>
          <a:p>
            <a:r>
              <a:rPr lang="it-IT" i="1">
                <a:cs typeface="Arial" charset="0"/>
              </a:rPr>
              <a:t>trasmette gli schemi di accreditamento al Ministero dell’Ambiente che li approva entro ulteriori 60gg. 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(approvazione prevista a fine luglio)</a:t>
            </a:r>
            <a:endParaRPr lang="it-IT" i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1508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793080-2114-4C15-B5B1-5AB1BD8ACD63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data 1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E1BED2-AC56-491C-802C-31CE98D7F7B2}" type="datetime1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26/07/2012</a:t>
            </a:fld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22530" name="Rettangolo 2"/>
          <p:cNvSpPr>
            <a:spLocks noChangeArrowheads="1"/>
          </p:cNvSpPr>
          <p:nvPr/>
        </p:nvSpPr>
        <p:spPr bwMode="auto">
          <a:xfrm>
            <a:off x="0" y="26035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cs typeface="Arial" charset="0"/>
              </a:rPr>
              <a:t>Decreto Presidente della Repubblica n. 43 del 27/01/2012</a:t>
            </a:r>
          </a:p>
        </p:txBody>
      </p:sp>
      <p:sp>
        <p:nvSpPr>
          <p:cNvPr id="22531" name="Rettangolo 3"/>
          <p:cNvSpPr>
            <a:spLocks noChangeArrowheads="1"/>
          </p:cNvSpPr>
          <p:nvPr/>
        </p:nvSpPr>
        <p:spPr bwMode="auto">
          <a:xfrm>
            <a:off x="400050" y="1046163"/>
            <a:ext cx="84963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>
                <a:cs typeface="Arial" charset="0"/>
              </a:rPr>
              <a:t>Art. 8 </a:t>
            </a:r>
            <a:r>
              <a:rPr lang="it-IT" b="1" i="1">
                <a:solidFill>
                  <a:srgbClr val="FF0000"/>
                </a:solidFill>
                <a:cs typeface="Arial" charset="0"/>
              </a:rPr>
              <a:t>Obbligo di iscrizione al Registro</a:t>
            </a:r>
          </a:p>
          <a:p>
            <a:r>
              <a:rPr lang="it-IT" b="1" i="1">
                <a:cs typeface="Arial" charset="0"/>
              </a:rPr>
              <a:t>Le persone </a:t>
            </a:r>
            <a:r>
              <a:rPr lang="it-IT" i="1">
                <a:cs typeface="Arial" charset="0"/>
              </a:rPr>
              <a:t>che svolgono una fra queste attività:</a:t>
            </a:r>
          </a:p>
          <a:p>
            <a:r>
              <a:rPr lang="it-IT" i="1">
                <a:cs typeface="Arial" charset="0"/>
              </a:rPr>
              <a:t>	• Controllo delle perdite su impianti con almeno 3 kg di gas 	  </a:t>
            </a:r>
          </a:p>
          <a:p>
            <a:r>
              <a:rPr lang="it-IT" i="1">
                <a:cs typeface="Arial" charset="0"/>
              </a:rPr>
              <a:t>                 fluorurati e su impianti ermeticamente sigillati con almeno 6 kg di </a:t>
            </a:r>
          </a:p>
          <a:p>
            <a:r>
              <a:rPr lang="it-IT" i="1">
                <a:cs typeface="Arial" charset="0"/>
              </a:rPr>
              <a:t> 	   gas;</a:t>
            </a:r>
          </a:p>
          <a:p>
            <a:r>
              <a:rPr lang="it-IT" i="1">
                <a:cs typeface="Arial" charset="0"/>
              </a:rPr>
              <a:t>	• Recupero di gas fluorurati;</a:t>
            </a:r>
          </a:p>
          <a:p>
            <a:r>
              <a:rPr lang="it-IT" i="1">
                <a:cs typeface="Arial" charset="0"/>
              </a:rPr>
              <a:t>	• Installazione;</a:t>
            </a:r>
          </a:p>
          <a:p>
            <a:r>
              <a:rPr lang="it-IT" i="1">
                <a:cs typeface="Arial" charset="0"/>
              </a:rPr>
              <a:t>	• Manutenzione e riparazione;</a:t>
            </a:r>
          </a:p>
          <a:p>
            <a:endParaRPr lang="it-IT" i="1">
              <a:cs typeface="Arial" charset="0"/>
            </a:endParaRPr>
          </a:p>
          <a:p>
            <a:r>
              <a:rPr lang="it-IT" b="1" i="1">
                <a:solidFill>
                  <a:srgbClr val="FF0000"/>
                </a:solidFill>
                <a:cs typeface="Arial" charset="0"/>
              </a:rPr>
              <a:t>Sono obbligate all’iscrizione al REGISTRO entro 60gg dalla sua istituzione.</a:t>
            </a:r>
          </a:p>
          <a:p>
            <a:endParaRPr lang="it-IT" i="1">
              <a:cs typeface="Arial" charset="0"/>
            </a:endParaRPr>
          </a:p>
          <a:p>
            <a:r>
              <a:rPr lang="it-IT" i="1">
                <a:cs typeface="Arial" charset="0"/>
              </a:rPr>
              <a:t>Le iscrizioni vengono effettuate in via telematica presso la Camera di Commercio Regionale.</a:t>
            </a:r>
          </a:p>
          <a:p>
            <a:r>
              <a:rPr lang="it-IT" i="1">
                <a:cs typeface="Arial" charset="0"/>
              </a:rPr>
              <a:t>A partire dalla data di istituzione del Registro chiunque intenda svolgere queste attività deve iscriversi </a:t>
            </a:r>
            <a:r>
              <a:rPr lang="it-IT" i="1" u="sng">
                <a:solidFill>
                  <a:srgbClr val="FF0000"/>
                </a:solidFill>
                <a:cs typeface="Arial" charset="0"/>
              </a:rPr>
              <a:t>preventivamente</a:t>
            </a:r>
            <a:r>
              <a:rPr lang="it-IT" i="1">
                <a:cs typeface="Arial" charset="0"/>
              </a:rPr>
              <a:t> al Registro.</a:t>
            </a:r>
          </a:p>
          <a:p>
            <a:endParaRPr lang="it-IT" i="1">
              <a:cs typeface="Arial" charset="0"/>
            </a:endParaRPr>
          </a:p>
          <a:p>
            <a:r>
              <a:rPr lang="it-IT" i="1" u="sng">
                <a:cs typeface="Arial" charset="0"/>
              </a:rPr>
              <a:t>L’ iscrizione è condizione necessaria per ottenere i certificati!!!</a:t>
            </a:r>
            <a:endParaRPr lang="it-IT" i="1" u="sng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253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6EB94D-8738-484A-B1CB-9906FA1DE4B5}" type="slidenum">
              <a:rPr lang="it-IT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5126</Words>
  <Application>Microsoft Office PowerPoint</Application>
  <PresentationFormat>Presentazione su schermo (4:3)</PresentationFormat>
  <Paragraphs>834</Paragraphs>
  <Slides>56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56</vt:i4>
      </vt:variant>
    </vt:vector>
  </HeadingPairs>
  <TitlesOfParts>
    <vt:vector size="61" baseType="lpstr">
      <vt:lpstr>Arial</vt:lpstr>
      <vt:lpstr>Calibri</vt:lpstr>
      <vt:lpstr>Comic Sans MS</vt:lpstr>
      <vt:lpstr>Verdana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</vt:vector>
  </TitlesOfParts>
  <Company>CNA Servizi Bologna S.c.r.l.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Bortolotti Catia</dc:creator>
  <cp:lastModifiedBy>Costruttori e Impianti - Bonori Davide</cp:lastModifiedBy>
  <cp:revision>54</cp:revision>
  <dcterms:created xsi:type="dcterms:W3CDTF">2012-07-25T09:03:14Z</dcterms:created>
  <dcterms:modified xsi:type="dcterms:W3CDTF">2012-07-26T08:11:34Z</dcterms:modified>
</cp:coreProperties>
</file>