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63" r:id="rId3"/>
    <p:sldId id="262" r:id="rId4"/>
    <p:sldId id="264" r:id="rId5"/>
    <p:sldId id="265" r:id="rId6"/>
    <p:sldId id="270" r:id="rId7"/>
    <p:sldId id="267" r:id="rId8"/>
    <p:sldId id="268" r:id="rId9"/>
    <p:sldId id="271" r:id="rId10"/>
    <p:sldId id="272" r:id="rId11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70" d="100"/>
          <a:sy n="70" d="100"/>
        </p:scale>
        <p:origin x="-6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858617-6008-4327-8249-7CBFE9D4943E}" type="doc">
      <dgm:prSet loTypeId="urn:microsoft.com/office/officeart/2005/8/layout/chevron2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it-IT"/>
        </a:p>
      </dgm:t>
    </dgm:pt>
    <dgm:pt modelId="{58CA1E4E-8482-4166-AC40-74677E28DAB3}">
      <dgm:prSet phldrT="[Testo]"/>
      <dgm:spPr/>
      <dgm:t>
        <a:bodyPr/>
        <a:lstStyle/>
        <a:p>
          <a:r>
            <a:rPr lang="it-IT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50%</a:t>
          </a:r>
          <a:endParaRPr lang="it-IT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ED5EAB08-4A31-4862-A0C0-4FA8F1999E14}" type="parTrans" cxnId="{F18928CB-784B-4429-80F9-8745021CB05E}">
      <dgm:prSet/>
      <dgm:spPr/>
      <dgm:t>
        <a:bodyPr/>
        <a:lstStyle/>
        <a:p>
          <a:endParaRPr lang="it-IT"/>
        </a:p>
      </dgm:t>
    </dgm:pt>
    <dgm:pt modelId="{E4E6CC9D-DA43-42F9-86D4-549A94F3AD78}" type="sibTrans" cxnId="{F18928CB-784B-4429-80F9-8745021CB05E}">
      <dgm:prSet/>
      <dgm:spPr/>
      <dgm:t>
        <a:bodyPr/>
        <a:lstStyle/>
        <a:p>
          <a:endParaRPr lang="it-IT"/>
        </a:p>
      </dgm:t>
    </dgm:pt>
    <dgm:pt modelId="{B9B591BE-3956-41C7-A32F-9E23571C13F7}">
      <dgm:prSet phldrT="[Testo]"/>
      <dgm:spPr/>
      <dgm:t>
        <a:bodyPr/>
        <a:lstStyle/>
        <a:p>
          <a:r>
            <a:rPr lang="it-IT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La detrazione fiscale del </a:t>
          </a:r>
          <a:r>
            <a:rPr lang="it-IT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36%</a:t>
          </a:r>
          <a:r>
            <a:rPr lang="it-IT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per gli interventi di ristrutturazione edilizia passa al </a:t>
          </a:r>
          <a:r>
            <a:rPr lang="it-IT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50%</a:t>
          </a:r>
          <a:r>
            <a:rPr lang="it-IT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con un massimale di spesa che aumenta da € </a:t>
          </a:r>
          <a:r>
            <a:rPr lang="it-IT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48.000</a:t>
          </a:r>
          <a:r>
            <a:rPr lang="it-IT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a € </a:t>
          </a:r>
          <a:r>
            <a:rPr lang="it-IT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96.000</a:t>
          </a:r>
          <a:endParaRPr lang="it-IT" b="1" dirty="0">
            <a:solidFill>
              <a:schemeClr val="accent1"/>
            </a:solidFill>
            <a:latin typeface="Arial" pitchFamily="34" charset="0"/>
            <a:cs typeface="Arial" pitchFamily="34" charset="0"/>
          </a:endParaRPr>
        </a:p>
      </dgm:t>
    </dgm:pt>
    <dgm:pt modelId="{306E6548-A71A-4F19-8903-42BC5E3163AD}" type="parTrans" cxnId="{818C8D5B-246D-4A08-A375-762A8443EB48}">
      <dgm:prSet/>
      <dgm:spPr/>
      <dgm:t>
        <a:bodyPr/>
        <a:lstStyle/>
        <a:p>
          <a:endParaRPr lang="it-IT"/>
        </a:p>
      </dgm:t>
    </dgm:pt>
    <dgm:pt modelId="{9F468EC3-DB2F-4A1A-AF09-D1870BA193B3}" type="sibTrans" cxnId="{818C8D5B-246D-4A08-A375-762A8443EB48}">
      <dgm:prSet/>
      <dgm:spPr/>
      <dgm:t>
        <a:bodyPr/>
        <a:lstStyle/>
        <a:p>
          <a:endParaRPr lang="it-IT"/>
        </a:p>
      </dgm:t>
    </dgm:pt>
    <dgm:pt modelId="{BEF17F9C-B0F1-403D-A386-7C155EE097B4}">
      <dgm:prSet phldrT="[Testo]"/>
      <dgm:spPr/>
      <dgm:t>
        <a:bodyPr/>
        <a:lstStyle/>
        <a:p>
          <a:r>
            <a:rPr lang="it-IT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36%</a:t>
          </a:r>
          <a:endParaRPr lang="it-IT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840088C-4F46-44A2-8F01-343BF2DD0B50}" type="parTrans" cxnId="{882D06D0-2D91-4885-B375-76C9AFB79205}">
      <dgm:prSet/>
      <dgm:spPr/>
      <dgm:t>
        <a:bodyPr/>
        <a:lstStyle/>
        <a:p>
          <a:endParaRPr lang="it-IT"/>
        </a:p>
      </dgm:t>
    </dgm:pt>
    <dgm:pt modelId="{36269BF6-257C-4343-83DC-5190C58EAF13}" type="sibTrans" cxnId="{882D06D0-2D91-4885-B375-76C9AFB79205}">
      <dgm:prSet/>
      <dgm:spPr/>
      <dgm:t>
        <a:bodyPr/>
        <a:lstStyle/>
        <a:p>
          <a:endParaRPr lang="it-IT"/>
        </a:p>
      </dgm:t>
    </dgm:pt>
    <dgm:pt modelId="{C7214BE0-A09A-4434-9438-BDA5F779A70D}">
      <dgm:prSet phldrT="[Testo]"/>
      <dgm:spPr/>
      <dgm:t>
        <a:bodyPr/>
        <a:lstStyle/>
        <a:p>
          <a:r>
            <a:rPr lang="it-IT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Gli interventi ai fini del risparmio energetico che potevano fruire SOLO del 36%, ma che per il 2012 ne erano esclusi, vengono reintrodotti retroattivamente all’</a:t>
          </a:r>
          <a:r>
            <a:rPr lang="it-IT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1/1/2012</a:t>
          </a:r>
          <a:endParaRPr lang="it-IT" b="1" dirty="0">
            <a:latin typeface="Arial" pitchFamily="34" charset="0"/>
            <a:cs typeface="Arial" pitchFamily="34" charset="0"/>
          </a:endParaRPr>
        </a:p>
      </dgm:t>
    </dgm:pt>
    <dgm:pt modelId="{436D6479-699C-46F8-AA06-9F6E7F829CEB}" type="parTrans" cxnId="{F5553DB8-70CF-4CDC-A15C-8D1D41C62862}">
      <dgm:prSet/>
      <dgm:spPr/>
      <dgm:t>
        <a:bodyPr/>
        <a:lstStyle/>
        <a:p>
          <a:endParaRPr lang="it-IT"/>
        </a:p>
      </dgm:t>
    </dgm:pt>
    <dgm:pt modelId="{1D0DEBB4-EE6E-4206-ABDA-3301ABC77C9A}" type="sibTrans" cxnId="{F5553DB8-70CF-4CDC-A15C-8D1D41C62862}">
      <dgm:prSet/>
      <dgm:spPr/>
      <dgm:t>
        <a:bodyPr/>
        <a:lstStyle/>
        <a:p>
          <a:endParaRPr lang="it-IT"/>
        </a:p>
      </dgm:t>
    </dgm:pt>
    <dgm:pt modelId="{CE20C259-20A8-4FF4-902A-A9EA0178B51D}">
      <dgm:prSet phldrT="[Testo]"/>
      <dgm:spPr/>
      <dgm:t>
        <a:bodyPr/>
        <a:lstStyle/>
        <a:p>
          <a:r>
            <a:rPr lang="it-IT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55%</a:t>
          </a:r>
          <a:endParaRPr lang="it-IT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C1F7AF40-D698-4E29-B3CB-913905E99F42}" type="parTrans" cxnId="{C6ED55FA-F1BD-4C0F-B3B7-24EDDF613B86}">
      <dgm:prSet/>
      <dgm:spPr/>
      <dgm:t>
        <a:bodyPr/>
        <a:lstStyle/>
        <a:p>
          <a:endParaRPr lang="it-IT"/>
        </a:p>
      </dgm:t>
    </dgm:pt>
    <dgm:pt modelId="{D36B9594-21AF-4A2D-B9CB-5F0D3F0AA2DB}" type="sibTrans" cxnId="{C6ED55FA-F1BD-4C0F-B3B7-24EDDF613B86}">
      <dgm:prSet/>
      <dgm:spPr/>
      <dgm:t>
        <a:bodyPr/>
        <a:lstStyle/>
        <a:p>
          <a:endParaRPr lang="it-IT"/>
        </a:p>
      </dgm:t>
    </dgm:pt>
    <dgm:pt modelId="{ED3A5124-FA84-4B16-9063-F125803F9F55}">
      <dgm:prSet phldrT="[Testo]"/>
      <dgm:spPr/>
      <dgm:t>
        <a:bodyPr/>
        <a:lstStyle/>
        <a:p>
          <a:r>
            <a:rPr lang="it-IT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La detrazione fiscale del </a:t>
          </a:r>
          <a:r>
            <a:rPr lang="it-IT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55%</a:t>
          </a:r>
          <a:r>
            <a:rPr lang="it-IT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per gli interventi di riqualificazione energetica, passerà al </a:t>
          </a:r>
          <a:r>
            <a:rPr lang="it-IT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50%</a:t>
          </a:r>
          <a:r>
            <a:rPr lang="it-IT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per le spese sostenute dall’</a:t>
          </a:r>
          <a:r>
            <a:rPr lang="it-IT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1/1/2013</a:t>
          </a:r>
          <a:r>
            <a:rPr lang="it-IT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al </a:t>
          </a:r>
          <a:r>
            <a:rPr lang="it-IT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30/06/2013</a:t>
          </a:r>
          <a:endParaRPr lang="it-IT" b="1" dirty="0">
            <a:latin typeface="Arial" pitchFamily="34" charset="0"/>
            <a:cs typeface="Arial" pitchFamily="34" charset="0"/>
          </a:endParaRPr>
        </a:p>
      </dgm:t>
    </dgm:pt>
    <dgm:pt modelId="{F334D290-0D73-4BD9-BE97-50FF9F8166FC}" type="parTrans" cxnId="{85507E96-B58E-4C1C-842A-F8FCA832A4BB}">
      <dgm:prSet/>
      <dgm:spPr/>
      <dgm:t>
        <a:bodyPr/>
        <a:lstStyle/>
        <a:p>
          <a:endParaRPr lang="it-IT"/>
        </a:p>
      </dgm:t>
    </dgm:pt>
    <dgm:pt modelId="{8C1BBB99-8764-4652-B973-C9C95927129E}" type="sibTrans" cxnId="{85507E96-B58E-4C1C-842A-F8FCA832A4BB}">
      <dgm:prSet/>
      <dgm:spPr/>
      <dgm:t>
        <a:bodyPr/>
        <a:lstStyle/>
        <a:p>
          <a:endParaRPr lang="it-IT"/>
        </a:p>
      </dgm:t>
    </dgm:pt>
    <dgm:pt modelId="{088A6860-AC5D-4187-B4A6-89A1BB2D1A80}">
      <dgm:prSet phldrT="[Testo]"/>
      <dgm:spPr/>
      <dgm:t>
        <a:bodyPr/>
        <a:lstStyle/>
        <a:p>
          <a:r>
            <a:rPr lang="it-IT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Solo per le spese sostenute dal </a:t>
          </a:r>
          <a:r>
            <a:rPr lang="it-IT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26/6/2012</a:t>
          </a:r>
          <a:r>
            <a:rPr lang="it-IT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fino al </a:t>
          </a:r>
          <a:r>
            <a:rPr lang="it-IT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30/6/2013</a:t>
          </a:r>
          <a:endParaRPr lang="it-IT" b="1" dirty="0">
            <a:solidFill>
              <a:schemeClr val="accent1"/>
            </a:solidFill>
            <a:latin typeface="Arial" pitchFamily="34" charset="0"/>
            <a:cs typeface="Arial" pitchFamily="34" charset="0"/>
          </a:endParaRPr>
        </a:p>
      </dgm:t>
    </dgm:pt>
    <dgm:pt modelId="{122C744D-5842-48F1-8B52-3A23FA2CB721}" type="parTrans" cxnId="{10E6A7F1-A6EC-4F4A-B38B-0A6E03B38191}">
      <dgm:prSet/>
      <dgm:spPr/>
      <dgm:t>
        <a:bodyPr/>
        <a:lstStyle/>
        <a:p>
          <a:endParaRPr lang="it-IT"/>
        </a:p>
      </dgm:t>
    </dgm:pt>
    <dgm:pt modelId="{88939884-FCD3-44EB-8991-A38ACBA9D8A6}" type="sibTrans" cxnId="{10E6A7F1-A6EC-4F4A-B38B-0A6E03B38191}">
      <dgm:prSet/>
      <dgm:spPr/>
      <dgm:t>
        <a:bodyPr/>
        <a:lstStyle/>
        <a:p>
          <a:endParaRPr lang="it-IT"/>
        </a:p>
      </dgm:t>
    </dgm:pt>
    <dgm:pt modelId="{F4D2FC4C-2603-4D79-A095-411A6D276BFB}" type="pres">
      <dgm:prSet presAssocID="{50858617-6008-4327-8249-7CBFE9D4943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88D88F2-B5C3-4AF6-BA36-8DCEFDEFBA6B}" type="pres">
      <dgm:prSet presAssocID="{58CA1E4E-8482-4166-AC40-74677E28DAB3}" presName="composite" presStyleCnt="0"/>
      <dgm:spPr/>
    </dgm:pt>
    <dgm:pt modelId="{6AF5C603-6E3C-4D19-B9BA-C7A093A326E3}" type="pres">
      <dgm:prSet presAssocID="{58CA1E4E-8482-4166-AC40-74677E28DA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ACBC0B0-5521-47E6-9AF0-2EC21F425D07}" type="pres">
      <dgm:prSet presAssocID="{58CA1E4E-8482-4166-AC40-74677E28DA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BB816B-0FF6-48DF-9EAA-FAA3D2BD0E31}" type="pres">
      <dgm:prSet presAssocID="{E4E6CC9D-DA43-42F9-86D4-549A94F3AD78}" presName="sp" presStyleCnt="0"/>
      <dgm:spPr/>
    </dgm:pt>
    <dgm:pt modelId="{C0A84C0F-5B29-43EF-B2E5-93C5DD945302}" type="pres">
      <dgm:prSet presAssocID="{BEF17F9C-B0F1-403D-A386-7C155EE097B4}" presName="composite" presStyleCnt="0"/>
      <dgm:spPr/>
    </dgm:pt>
    <dgm:pt modelId="{D212B1DA-E581-4D82-8582-308EEA0F1718}" type="pres">
      <dgm:prSet presAssocID="{BEF17F9C-B0F1-403D-A386-7C155EE097B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D77E7D0-8742-4FAD-B088-45812C481C1A}" type="pres">
      <dgm:prSet presAssocID="{BEF17F9C-B0F1-403D-A386-7C155EE097B4}" presName="descendantText" presStyleLbl="alignAcc1" presStyleIdx="1" presStyleCnt="3" custLinFactNeighborX="135" custLinFactNeighborY="-178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D3AFA86-21F7-49C7-81DF-47A0F500B10D}" type="pres">
      <dgm:prSet presAssocID="{36269BF6-257C-4343-83DC-5190C58EAF13}" presName="sp" presStyleCnt="0"/>
      <dgm:spPr/>
    </dgm:pt>
    <dgm:pt modelId="{DD388458-61F8-4E76-94BC-5B9503C29964}" type="pres">
      <dgm:prSet presAssocID="{CE20C259-20A8-4FF4-902A-A9EA0178B51D}" presName="composite" presStyleCnt="0"/>
      <dgm:spPr/>
    </dgm:pt>
    <dgm:pt modelId="{60448F71-D1F9-4ACE-870A-C8F09B54C1B7}" type="pres">
      <dgm:prSet presAssocID="{CE20C259-20A8-4FF4-902A-A9EA0178B51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6DBEA06-1D7F-4209-8F49-CD075EB54FAB}" type="pres">
      <dgm:prSet presAssocID="{CE20C259-20A8-4FF4-902A-A9EA0178B51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3FEEB2D-CDEA-49AD-9E0D-DBEFBAF4A9B3}" type="presOf" srcId="{50858617-6008-4327-8249-7CBFE9D4943E}" destId="{F4D2FC4C-2603-4D79-A095-411A6D276BFB}" srcOrd="0" destOrd="0" presId="urn:microsoft.com/office/officeart/2005/8/layout/chevron2"/>
    <dgm:cxn modelId="{C6ED55FA-F1BD-4C0F-B3B7-24EDDF613B86}" srcId="{50858617-6008-4327-8249-7CBFE9D4943E}" destId="{CE20C259-20A8-4FF4-902A-A9EA0178B51D}" srcOrd="2" destOrd="0" parTransId="{C1F7AF40-D698-4E29-B3CB-913905E99F42}" sibTransId="{D36B9594-21AF-4A2D-B9CB-5F0D3F0AA2DB}"/>
    <dgm:cxn modelId="{61E3120E-B65B-44CC-8E52-C92DAFD79115}" type="presOf" srcId="{B9B591BE-3956-41C7-A32F-9E23571C13F7}" destId="{BACBC0B0-5521-47E6-9AF0-2EC21F425D07}" srcOrd="0" destOrd="0" presId="urn:microsoft.com/office/officeart/2005/8/layout/chevron2"/>
    <dgm:cxn modelId="{F5553DB8-70CF-4CDC-A15C-8D1D41C62862}" srcId="{BEF17F9C-B0F1-403D-A386-7C155EE097B4}" destId="{C7214BE0-A09A-4434-9438-BDA5F779A70D}" srcOrd="0" destOrd="0" parTransId="{436D6479-699C-46F8-AA06-9F6E7F829CEB}" sibTransId="{1D0DEBB4-EE6E-4206-ABDA-3301ABC77C9A}"/>
    <dgm:cxn modelId="{38C4B27C-2985-4DE9-B9EE-0B002F0B4903}" type="presOf" srcId="{58CA1E4E-8482-4166-AC40-74677E28DAB3}" destId="{6AF5C603-6E3C-4D19-B9BA-C7A093A326E3}" srcOrd="0" destOrd="0" presId="urn:microsoft.com/office/officeart/2005/8/layout/chevron2"/>
    <dgm:cxn modelId="{882D06D0-2D91-4885-B375-76C9AFB79205}" srcId="{50858617-6008-4327-8249-7CBFE9D4943E}" destId="{BEF17F9C-B0F1-403D-A386-7C155EE097B4}" srcOrd="1" destOrd="0" parTransId="{6840088C-4F46-44A2-8F01-343BF2DD0B50}" sibTransId="{36269BF6-257C-4343-83DC-5190C58EAF13}"/>
    <dgm:cxn modelId="{85507E96-B58E-4C1C-842A-F8FCA832A4BB}" srcId="{CE20C259-20A8-4FF4-902A-A9EA0178B51D}" destId="{ED3A5124-FA84-4B16-9063-F125803F9F55}" srcOrd="0" destOrd="0" parTransId="{F334D290-0D73-4BD9-BE97-50FF9F8166FC}" sibTransId="{8C1BBB99-8764-4652-B973-C9C95927129E}"/>
    <dgm:cxn modelId="{818C8D5B-246D-4A08-A375-762A8443EB48}" srcId="{58CA1E4E-8482-4166-AC40-74677E28DAB3}" destId="{B9B591BE-3956-41C7-A32F-9E23571C13F7}" srcOrd="0" destOrd="0" parTransId="{306E6548-A71A-4F19-8903-42BC5E3163AD}" sibTransId="{9F468EC3-DB2F-4A1A-AF09-D1870BA193B3}"/>
    <dgm:cxn modelId="{E817EF42-C6B7-4AC8-B1A8-5137738A34DD}" type="presOf" srcId="{ED3A5124-FA84-4B16-9063-F125803F9F55}" destId="{16DBEA06-1D7F-4209-8F49-CD075EB54FAB}" srcOrd="0" destOrd="0" presId="urn:microsoft.com/office/officeart/2005/8/layout/chevron2"/>
    <dgm:cxn modelId="{1345DDA9-790F-435C-87DF-08D32F81A856}" type="presOf" srcId="{CE20C259-20A8-4FF4-902A-A9EA0178B51D}" destId="{60448F71-D1F9-4ACE-870A-C8F09B54C1B7}" srcOrd="0" destOrd="0" presId="urn:microsoft.com/office/officeart/2005/8/layout/chevron2"/>
    <dgm:cxn modelId="{E2BCDAF1-5F50-4C38-BB7E-F0A527D77EA3}" type="presOf" srcId="{C7214BE0-A09A-4434-9438-BDA5F779A70D}" destId="{5D77E7D0-8742-4FAD-B088-45812C481C1A}" srcOrd="0" destOrd="0" presId="urn:microsoft.com/office/officeart/2005/8/layout/chevron2"/>
    <dgm:cxn modelId="{10E6A7F1-A6EC-4F4A-B38B-0A6E03B38191}" srcId="{58CA1E4E-8482-4166-AC40-74677E28DAB3}" destId="{088A6860-AC5D-4187-B4A6-89A1BB2D1A80}" srcOrd="1" destOrd="0" parTransId="{122C744D-5842-48F1-8B52-3A23FA2CB721}" sibTransId="{88939884-FCD3-44EB-8991-A38ACBA9D8A6}"/>
    <dgm:cxn modelId="{44DF1EA8-7E45-41C6-A77D-9C23F435BD2D}" type="presOf" srcId="{088A6860-AC5D-4187-B4A6-89A1BB2D1A80}" destId="{BACBC0B0-5521-47E6-9AF0-2EC21F425D07}" srcOrd="0" destOrd="1" presId="urn:microsoft.com/office/officeart/2005/8/layout/chevron2"/>
    <dgm:cxn modelId="{9E843440-BD37-477C-8FE9-7F762750A368}" type="presOf" srcId="{BEF17F9C-B0F1-403D-A386-7C155EE097B4}" destId="{D212B1DA-E581-4D82-8582-308EEA0F1718}" srcOrd="0" destOrd="0" presId="urn:microsoft.com/office/officeart/2005/8/layout/chevron2"/>
    <dgm:cxn modelId="{F18928CB-784B-4429-80F9-8745021CB05E}" srcId="{50858617-6008-4327-8249-7CBFE9D4943E}" destId="{58CA1E4E-8482-4166-AC40-74677E28DAB3}" srcOrd="0" destOrd="0" parTransId="{ED5EAB08-4A31-4862-A0C0-4FA8F1999E14}" sibTransId="{E4E6CC9D-DA43-42F9-86D4-549A94F3AD78}"/>
    <dgm:cxn modelId="{4255DFBA-9670-4284-B65D-9131091A2510}" type="presParOf" srcId="{F4D2FC4C-2603-4D79-A095-411A6D276BFB}" destId="{588D88F2-B5C3-4AF6-BA36-8DCEFDEFBA6B}" srcOrd="0" destOrd="0" presId="urn:microsoft.com/office/officeart/2005/8/layout/chevron2"/>
    <dgm:cxn modelId="{F5F71265-9F0C-4692-A03E-462CB11AD562}" type="presParOf" srcId="{588D88F2-B5C3-4AF6-BA36-8DCEFDEFBA6B}" destId="{6AF5C603-6E3C-4D19-B9BA-C7A093A326E3}" srcOrd="0" destOrd="0" presId="urn:microsoft.com/office/officeart/2005/8/layout/chevron2"/>
    <dgm:cxn modelId="{E15ED128-C616-4E11-95AA-F93264D430A9}" type="presParOf" srcId="{588D88F2-B5C3-4AF6-BA36-8DCEFDEFBA6B}" destId="{BACBC0B0-5521-47E6-9AF0-2EC21F425D07}" srcOrd="1" destOrd="0" presId="urn:microsoft.com/office/officeart/2005/8/layout/chevron2"/>
    <dgm:cxn modelId="{03778300-0045-4AE6-97E7-9D66CC30B4F6}" type="presParOf" srcId="{F4D2FC4C-2603-4D79-A095-411A6D276BFB}" destId="{97BB816B-0FF6-48DF-9EAA-FAA3D2BD0E31}" srcOrd="1" destOrd="0" presId="urn:microsoft.com/office/officeart/2005/8/layout/chevron2"/>
    <dgm:cxn modelId="{8ACE4863-D308-482C-BFF8-F95AE6B7EDAD}" type="presParOf" srcId="{F4D2FC4C-2603-4D79-A095-411A6D276BFB}" destId="{C0A84C0F-5B29-43EF-B2E5-93C5DD945302}" srcOrd="2" destOrd="0" presId="urn:microsoft.com/office/officeart/2005/8/layout/chevron2"/>
    <dgm:cxn modelId="{1C1F3ED8-9162-4619-92D0-7FF503EBBE30}" type="presParOf" srcId="{C0A84C0F-5B29-43EF-B2E5-93C5DD945302}" destId="{D212B1DA-E581-4D82-8582-308EEA0F1718}" srcOrd="0" destOrd="0" presId="urn:microsoft.com/office/officeart/2005/8/layout/chevron2"/>
    <dgm:cxn modelId="{737826FF-5647-4258-8A05-CBD2A5EEFDDE}" type="presParOf" srcId="{C0A84C0F-5B29-43EF-B2E5-93C5DD945302}" destId="{5D77E7D0-8742-4FAD-B088-45812C481C1A}" srcOrd="1" destOrd="0" presId="urn:microsoft.com/office/officeart/2005/8/layout/chevron2"/>
    <dgm:cxn modelId="{1ED0F255-F2C7-4967-B227-61876208BF20}" type="presParOf" srcId="{F4D2FC4C-2603-4D79-A095-411A6D276BFB}" destId="{5D3AFA86-21F7-49C7-81DF-47A0F500B10D}" srcOrd="3" destOrd="0" presId="urn:microsoft.com/office/officeart/2005/8/layout/chevron2"/>
    <dgm:cxn modelId="{4A602B00-6784-439C-8332-B58DA33528AE}" type="presParOf" srcId="{F4D2FC4C-2603-4D79-A095-411A6D276BFB}" destId="{DD388458-61F8-4E76-94BC-5B9503C29964}" srcOrd="4" destOrd="0" presId="urn:microsoft.com/office/officeart/2005/8/layout/chevron2"/>
    <dgm:cxn modelId="{95E39C9B-477A-4903-AE1F-22C42F27BB86}" type="presParOf" srcId="{DD388458-61F8-4E76-94BC-5B9503C29964}" destId="{60448F71-D1F9-4ACE-870A-C8F09B54C1B7}" srcOrd="0" destOrd="0" presId="urn:microsoft.com/office/officeart/2005/8/layout/chevron2"/>
    <dgm:cxn modelId="{E0D27760-91C0-43DB-AFA2-FB038A2A4A64}" type="presParOf" srcId="{DD388458-61F8-4E76-94BC-5B9503C29964}" destId="{16DBEA06-1D7F-4209-8F49-CD075EB54FA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151B53-A6AB-46FB-9B06-D4010B3D16B7}" type="datetimeFigureOut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BCC44B-7250-4C20-A6D5-676E065978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638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9D4C1B-6767-423F-AD0A-63F15555FD42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843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CA949B-3403-4570-9F48-5852AA1E0C43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Connettore 1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Connettore 1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e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e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e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22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5020F-F8E1-4A66-AA5B-B1124C9D0050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23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  <p:sp>
        <p:nvSpPr>
          <p:cNvPr id="24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B19BA-AA07-4CE2-8E55-76D9ADAFC9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33F08-0117-44DC-BEDD-103191D5C6E8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31ABD-C688-4895-BB61-656DD2CAF3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D602C-8DA3-4E5F-BEF7-F7084EF361F3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00B01-17FE-4730-9926-B0E6C54812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6557DF8-C455-432D-B8A5-33EF6F7F5C57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5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E582338-DD32-404F-9CCF-462CEAF3C7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onnettore 1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Connettore 1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e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e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Connettore 1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AFDE8-8299-4D20-BC0C-D3A3A1E11DA5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21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72D75-BE4B-4EDF-B410-701CB2DFAA9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75B83-6546-4A35-973F-E88730B5E9AB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80170-47B7-4E1D-97AF-0A160B0448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44EB7-FAA5-406A-A273-2E9DD22C3DF2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6D648-5C7D-4C71-8AA1-528B294006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B7330AC-8F43-44B8-9684-5A2E32A69AA3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2B2F2C-EFE4-446D-8C2E-EC05618205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D33B9-064A-438F-89FD-75FC04EB08F0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613F6-BE51-48D8-8658-F9D99997F9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Connettore 1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e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AC083FE-FB56-4E3D-ADF4-6B2EFB586D30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AE20CE-2CFE-4E68-9EC5-D8141BFB8A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e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Connettore 1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642B8F6-F065-44FC-AE6D-18B1AE7C4068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13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C37F71-6218-4476-A59E-E31E75BD4B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28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0263A92-E940-4E1D-8701-2F386CDDF582}" type="datetime1">
              <a:rPr lang="it-IT"/>
              <a:pPr>
                <a:defRPr/>
              </a:pPr>
              <a:t>25/07/2012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it-IT"/>
              <a:t>CNA Installazione e Impianti BOLOGNA</a:t>
            </a:r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350604B-93C4-4624-8590-1CBD9990DD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5" r:id="rId4"/>
    <p:sldLayoutId id="2147483754" r:id="rId5"/>
    <p:sldLayoutId id="2147483759" r:id="rId6"/>
    <p:sldLayoutId id="2147483753" r:id="rId7"/>
    <p:sldLayoutId id="2147483760" r:id="rId8"/>
    <p:sldLayoutId id="2147483761" r:id="rId9"/>
    <p:sldLayoutId id="2147483752" r:id="rId10"/>
    <p:sldLayoutId id="214748375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C61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BBD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ACC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0" y="2420938"/>
            <a:ext cx="6318250" cy="25923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it-IT" sz="4800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DAL 36% AL 50%</a:t>
            </a:r>
            <a:br>
              <a:rPr lang="it-IT" sz="4800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it-IT" sz="4800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“</a:t>
            </a:r>
            <a:r>
              <a:rPr lang="it-IT" sz="3600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IL BENEFICIO FISCALE </a:t>
            </a:r>
            <a:br>
              <a:rPr lang="it-IT" sz="3600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it-IT" sz="3600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PER GLI INTERVENTI </a:t>
            </a:r>
            <a:br>
              <a:rPr lang="it-IT" sz="3600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it-IT" sz="3600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DI RISTRUTTURAZIONE EDILIZIA”</a:t>
            </a:r>
            <a:r>
              <a:rPr lang="it-IT" sz="3600" cap="none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it-IT" sz="3600" cap="none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it-IT" sz="1000" cap="none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it-IT" sz="1000" cap="none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it-IT" sz="3600" cap="none" smtClean="0">
                <a:solidFill>
                  <a:schemeClr val="accent1"/>
                </a:solidFill>
                <a:latin typeface="Arial" charset="0"/>
                <a:cs typeface="Arial" charset="0"/>
              </a:rPr>
              <a:t>                                  </a:t>
            </a:r>
            <a:r>
              <a:rPr lang="it-IT" sz="2400" i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D.L. 83/2012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it-IT" dirty="0" smtClean="0">
              <a:latin typeface="Century Gothic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it-IT" dirty="0" smtClean="0">
              <a:solidFill>
                <a:schemeClr val="accent1"/>
              </a:solidFill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it-IT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Mercoledì 25 luglio 2012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it-IT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Sala Topazio – Camera di Commercio di Bologna</a:t>
            </a:r>
          </a:p>
        </p:txBody>
      </p:sp>
      <p:pic>
        <p:nvPicPr>
          <p:cNvPr id="14339" name="Picture 2" descr="logo cna bologna blu trasparente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53988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/>
          <p:cNvSpPr txBox="1"/>
          <p:nvPr/>
        </p:nvSpPr>
        <p:spPr>
          <a:xfrm>
            <a:off x="2701925" y="109538"/>
            <a:ext cx="28813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CNA Installazione e Impianti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BOLOGNA</a:t>
            </a:r>
          </a:p>
        </p:txBody>
      </p:sp>
      <p:sp>
        <p:nvSpPr>
          <p:cNvPr id="14341" name="Segnaposto numero diapositiva 4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86D807-C7DE-438A-89A0-DC88BFEEBD3E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contenuto 2"/>
          <p:cNvSpPr>
            <a:spLocks noGrp="1"/>
          </p:cNvSpPr>
          <p:nvPr>
            <p:ph sz="quarter" idx="4294967295"/>
          </p:nvPr>
        </p:nvSpPr>
        <p:spPr>
          <a:xfrm>
            <a:off x="395288" y="1319213"/>
            <a:ext cx="7643812" cy="49895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48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Grazie dell’attenzione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100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2530" name="Segnaposto numero diapositiva 3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D814D4DA-C07C-42FF-9828-31655EDFCFBB}" type="slidenum">
              <a:rPr lang="it-IT" sz="1400" b="1">
                <a:solidFill>
                  <a:srgbClr val="FFFFFF"/>
                </a:solidFill>
                <a:latin typeface="+mn-lt"/>
              </a:rPr>
              <a:pPr algn="ctr">
                <a:defRPr/>
              </a:pPr>
              <a:t>10</a:t>
            </a:fld>
            <a:endParaRPr lang="it-IT" sz="14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2772" name="Segnaposto piè di pagina 6"/>
          <p:cNvSpPr txBox="1">
            <a:spLocks noGrp="1"/>
          </p:cNvSpPr>
          <p:nvPr/>
        </p:nvSpPr>
        <p:spPr bwMode="auto">
          <a:xfrm rot="5400000">
            <a:off x="6989763" y="3736975"/>
            <a:ext cx="3200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200">
                <a:solidFill>
                  <a:schemeClr val="tx2"/>
                </a:solidFill>
                <a:latin typeface="Arial Unicode MS" pitchFamily="34" charset="-128"/>
              </a:rPr>
              <a:t>CNA Installazione e Impianti BOLOGNA</a:t>
            </a:r>
          </a:p>
        </p:txBody>
      </p:sp>
      <p:sp>
        <p:nvSpPr>
          <p:cNvPr id="21" name="Titolo 1"/>
          <p:cNvSpPr>
            <a:spLocks noGrp="1"/>
          </p:cNvSpPr>
          <p:nvPr>
            <p:ph type="title" idx="4294967295"/>
          </p:nvPr>
        </p:nvSpPr>
        <p:spPr>
          <a:xfrm>
            <a:off x="1908175" y="220663"/>
            <a:ext cx="6624638" cy="904875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sz="38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36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LA NUOVA DETRAZIONE 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23528" y="188640"/>
            <a:ext cx="93610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36%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830292" y="539969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50%</a:t>
            </a:r>
          </a:p>
        </p:txBody>
      </p:sp>
      <p:sp>
        <p:nvSpPr>
          <p:cNvPr id="24" name="Freccia curva 23"/>
          <p:cNvSpPr/>
          <p:nvPr/>
        </p:nvSpPr>
        <p:spPr>
          <a:xfrm flipV="1">
            <a:off x="611188" y="681038"/>
            <a:ext cx="269875" cy="20796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323850" y="200025"/>
            <a:ext cx="8208963" cy="9255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it-IT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Il D.L. 83/2012 ha introdotto nuove regole sulle detrazioni fiscali del patrimonio edilizio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363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1B7753-C908-4FF0-9AE7-11B799CC0F8A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t-IT"/>
          </a:p>
        </p:txBody>
      </p:sp>
      <p:sp>
        <p:nvSpPr>
          <p:cNvPr id="15364" name="Segnaposto piè di pagina 5"/>
          <p:cNvSpPr>
            <a:spLocks noGrp="1"/>
          </p:cNvSpPr>
          <p:nvPr>
            <p:ph type="ftr" sz="quarter" idx="12"/>
          </p:nvPr>
        </p:nvSpPr>
        <p:spPr bwMode="auto">
          <a:xfrm rot="5400000">
            <a:off x="6970713" y="3262312"/>
            <a:ext cx="32004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latin typeface="Arial Unicode MS" pitchFamily="34" charset="-128"/>
              </a:rPr>
              <a:t>CNA Installazione e Impianti BOLOGNA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numero diapositiva 7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29784C-5420-46EC-A58D-829CAD1EE5B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t-IT"/>
          </a:p>
        </p:txBody>
      </p:sp>
      <p:sp>
        <p:nvSpPr>
          <p:cNvPr id="13" name="Rettangolo arrotondato 12"/>
          <p:cNvSpPr/>
          <p:nvPr/>
        </p:nvSpPr>
        <p:spPr>
          <a:xfrm>
            <a:off x="560388" y="4149725"/>
            <a:ext cx="7351712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85750" indent="-285750">
              <a:buFont typeface="Arial" charset="0"/>
              <a:buChar char="•"/>
              <a:defRPr/>
            </a:pPr>
            <a:r>
              <a:rPr lang="it-IT" sz="1900">
                <a:solidFill>
                  <a:srgbClr val="FFFFFF"/>
                </a:solidFill>
                <a:latin typeface="Arial" charset="0"/>
                <a:cs typeface="Arial" charset="0"/>
              </a:rPr>
              <a:t>D.L. 70/2011 Introduce delle semplificazioni fiscali tra cui l’abolizione della comunicazione preventiva al Centro Operativo di Pescara e dell’indicazione del costo della manodopera in fattura</a:t>
            </a:r>
          </a:p>
        </p:txBody>
      </p:sp>
      <p:sp>
        <p:nvSpPr>
          <p:cNvPr id="17411" name="Segnaposto contenuto 10"/>
          <p:cNvSpPr txBox="1">
            <a:spLocks/>
          </p:cNvSpPr>
          <p:nvPr/>
        </p:nvSpPr>
        <p:spPr bwMode="auto">
          <a:xfrm>
            <a:off x="560388" y="3933825"/>
            <a:ext cx="74676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it-IT" sz="2400">
              <a:solidFill>
                <a:schemeClr val="accent1"/>
              </a:solidFill>
              <a:cs typeface="Arial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endParaRPr lang="it-IT" sz="2400" i="1">
              <a:solidFill>
                <a:schemeClr val="accent1"/>
              </a:solidFill>
              <a:latin typeface="Century Schoolbook" pitchFamily="18" charset="0"/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577850" y="5805488"/>
            <a:ext cx="7334250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85750" indent="-285750">
              <a:buFont typeface="Arial" charset="0"/>
              <a:buChar char="•"/>
              <a:defRPr/>
            </a:pPr>
            <a:r>
              <a:rPr lang="it-IT" sz="1900">
                <a:solidFill>
                  <a:srgbClr val="FFFFFF"/>
                </a:solidFill>
                <a:latin typeface="Arial" charset="0"/>
                <a:cs typeface="Arial" charset="0"/>
              </a:rPr>
              <a:t>D.L. 201/2011 Messa «a regime» cioè permanente la detrazione del 36%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492125" y="1773238"/>
            <a:ext cx="7334250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Emanazione del Decreto Sviluppo n° 83 del 22 giugno 2012 che modifica la percentuale di detraibilità sulle spese di ristrutturazione edilizia sostenute dal</a:t>
            </a:r>
          </a:p>
        </p:txBody>
      </p:sp>
      <p:sp>
        <p:nvSpPr>
          <p:cNvPr id="17414" name="Segnaposto contenuto 10"/>
          <p:cNvSpPr txBox="1">
            <a:spLocks/>
          </p:cNvSpPr>
          <p:nvPr/>
        </p:nvSpPr>
        <p:spPr bwMode="auto">
          <a:xfrm>
            <a:off x="468313" y="1341438"/>
            <a:ext cx="74676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it-IT" sz="2400" b="1">
                <a:solidFill>
                  <a:schemeClr val="accent1"/>
                </a:solidFill>
                <a:latin typeface="Verdana" pitchFamily="34" charset="0"/>
              </a:rPr>
              <a:t>Dal 26 giugno 2012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endParaRPr lang="it-IT" sz="2400" b="1" i="1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619672" y="2931444"/>
            <a:ext cx="156966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36%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4821484" y="2924944"/>
            <a:ext cx="156966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50%</a:t>
            </a:r>
          </a:p>
        </p:txBody>
      </p:sp>
      <p:sp>
        <p:nvSpPr>
          <p:cNvPr id="3" name="Freccia a destra 2"/>
          <p:cNvSpPr/>
          <p:nvPr/>
        </p:nvSpPr>
        <p:spPr>
          <a:xfrm>
            <a:off x="3357563" y="3240088"/>
            <a:ext cx="1368425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7418" name="Segnaposto piè di pagina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latin typeface="Arial Unicode MS" pitchFamily="34" charset="-128"/>
              </a:rPr>
              <a:t>CNA Installazione e Impianti BOLOGNA</a:t>
            </a:r>
          </a:p>
        </p:txBody>
      </p:sp>
      <p:sp>
        <p:nvSpPr>
          <p:cNvPr id="20" name="Titolo 1"/>
          <p:cNvSpPr>
            <a:spLocks noGrp="1"/>
          </p:cNvSpPr>
          <p:nvPr>
            <p:ph type="title"/>
          </p:nvPr>
        </p:nvSpPr>
        <p:spPr>
          <a:xfrm>
            <a:off x="1908175" y="220663"/>
            <a:ext cx="6624638" cy="904875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it-IT" sz="38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36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LA NUOVA DETRAZIONE /1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323528" y="188640"/>
            <a:ext cx="93610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36%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830292" y="539969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50%</a:t>
            </a:r>
          </a:p>
        </p:txBody>
      </p:sp>
      <p:sp>
        <p:nvSpPr>
          <p:cNvPr id="23" name="Freccia curva 22"/>
          <p:cNvSpPr/>
          <p:nvPr/>
        </p:nvSpPr>
        <p:spPr>
          <a:xfrm flipV="1">
            <a:off x="611188" y="681038"/>
            <a:ext cx="269875" cy="20796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323850" y="200025"/>
            <a:ext cx="8208963" cy="9255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sz="28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Le Principali Caratteristiche:</a:t>
            </a:r>
            <a:endParaRPr lang="it-IT" sz="26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Raddoppia la soglia massima di detraibilità che passa da € </a:t>
            </a:r>
            <a:r>
              <a:rPr lang="it-IT" sz="2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48.000</a:t>
            </a: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 a € </a:t>
            </a:r>
            <a:r>
              <a:rPr lang="it-IT" sz="2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96.000</a:t>
            </a: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 per unità immobiliare;</a:t>
            </a:r>
          </a:p>
          <a:p>
            <a:pPr eaLnBrk="1" hangingPunct="1">
              <a:buFont typeface="Wingdings" pitchFamily="2" charset="2"/>
              <a:buChar char="v"/>
            </a:pPr>
            <a:endParaRPr lang="it-IT" sz="10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La detrazione rimane suddivisa in 10 anni di pari importo;</a:t>
            </a:r>
          </a:p>
          <a:p>
            <a:pPr eaLnBrk="1" hangingPunct="1">
              <a:buFont typeface="Wingdings" pitchFamily="2" charset="2"/>
              <a:buChar char="v"/>
            </a:pPr>
            <a:endParaRPr lang="it-IT" sz="10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I beneficiari sono tutte le persone fisiche, in qualità di possessori o detentori dell’unità immobiliare residenziali;</a:t>
            </a:r>
          </a:p>
          <a:p>
            <a:pPr eaLnBrk="1" hangingPunct="1">
              <a:buFont typeface="Wingdings" pitchFamily="2" charset="2"/>
              <a:buNone/>
            </a:pPr>
            <a:endParaRPr lang="it-IT" smtClean="0">
              <a:solidFill>
                <a:schemeClr val="accent1"/>
              </a:solidFill>
            </a:endParaRPr>
          </a:p>
        </p:txBody>
      </p:sp>
      <p:sp>
        <p:nvSpPr>
          <p:cNvPr id="19458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C16D3F-57E7-4D42-86A8-29F9D912A123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it-IT"/>
          </a:p>
        </p:txBody>
      </p:sp>
      <p:sp>
        <p:nvSpPr>
          <p:cNvPr id="19459" name="Segnaposto piè di pagina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latin typeface="Arial Unicode MS" pitchFamily="34" charset="-128"/>
              </a:rPr>
              <a:t>CNA Installazione e Impianti BOLOGNA</a:t>
            </a:r>
          </a:p>
        </p:txBody>
      </p:sp>
      <p:sp>
        <p:nvSpPr>
          <p:cNvPr id="19" name="Titolo 1"/>
          <p:cNvSpPr>
            <a:spLocks noGrp="1"/>
          </p:cNvSpPr>
          <p:nvPr>
            <p:ph type="title"/>
          </p:nvPr>
        </p:nvSpPr>
        <p:spPr>
          <a:xfrm>
            <a:off x="1908175" y="220663"/>
            <a:ext cx="6624638" cy="904875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it-IT" sz="38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36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LA NUOVA DETRAZIONE /2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323528" y="188640"/>
            <a:ext cx="93610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36%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830292" y="539969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50%</a:t>
            </a:r>
          </a:p>
        </p:txBody>
      </p:sp>
      <p:sp>
        <p:nvSpPr>
          <p:cNvPr id="22" name="Freccia curva 21"/>
          <p:cNvSpPr/>
          <p:nvPr/>
        </p:nvSpPr>
        <p:spPr>
          <a:xfrm flipV="1">
            <a:off x="611188" y="681038"/>
            <a:ext cx="269875" cy="20796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323850" y="200025"/>
            <a:ext cx="8208963" cy="9255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23850" y="1341438"/>
            <a:ext cx="7600950" cy="513238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 Principali Interventi Agevolati: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10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Interventi di manutenzione straordinaria, le opere di restauro e risanamento conservativo e i lavori di ristrutturazione edilizia per le singole unità immobiliari e per le parti comuni condominiali di edifici residenziali;</a:t>
            </a: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it-IT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Interventi di manutenzione ordinaria solo se riguardano le parti comuni condominiali di edifici residenziali;</a:t>
            </a:r>
            <a:endParaRPr lang="it-IT" smtClean="0">
              <a:solidFill>
                <a:schemeClr val="accent1"/>
              </a:solidFill>
            </a:endParaRPr>
          </a:p>
        </p:txBody>
      </p:sp>
      <p:sp>
        <p:nvSpPr>
          <p:cNvPr id="20482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187E-9B95-4949-94CB-781259225A7C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t-IT"/>
          </a:p>
        </p:txBody>
      </p:sp>
      <p:sp>
        <p:nvSpPr>
          <p:cNvPr id="20483" name="Segnaposto piè di pagina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latin typeface="Arial Unicode MS" pitchFamily="34" charset="-128"/>
              </a:rPr>
              <a:t>CNA Installazione e Impianti BOLOGNA</a:t>
            </a:r>
          </a:p>
        </p:txBody>
      </p:sp>
      <p:sp>
        <p:nvSpPr>
          <p:cNvPr id="17" name="Titolo 1"/>
          <p:cNvSpPr>
            <a:spLocks noGrp="1"/>
          </p:cNvSpPr>
          <p:nvPr>
            <p:ph type="title"/>
          </p:nvPr>
        </p:nvSpPr>
        <p:spPr>
          <a:xfrm>
            <a:off x="1908175" y="220663"/>
            <a:ext cx="6624638" cy="904875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it-IT" sz="38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36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LA NUOVA DETRAZIONE /3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323528" y="188640"/>
            <a:ext cx="93610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36%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830292" y="539969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50%</a:t>
            </a:r>
          </a:p>
        </p:txBody>
      </p:sp>
      <p:sp>
        <p:nvSpPr>
          <p:cNvPr id="20" name="Freccia curva 19"/>
          <p:cNvSpPr/>
          <p:nvPr/>
        </p:nvSpPr>
        <p:spPr>
          <a:xfrm flipV="1">
            <a:off x="611188" y="681038"/>
            <a:ext cx="269875" cy="20796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323850" y="200025"/>
            <a:ext cx="8208963" cy="9255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4294967295"/>
          </p:nvPr>
        </p:nvSpPr>
        <p:spPr>
          <a:xfrm>
            <a:off x="323850" y="1341438"/>
            <a:ext cx="7600950" cy="513238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 Principali Interventi Agevolati: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Acquisto di edifici ristrutturati da impresa di costruzione, nella misura del 25% del costo dell’immobile;</a:t>
            </a: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it-IT" sz="26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it-IT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Acquisto di box e posti auto </a:t>
            </a:r>
            <a:r>
              <a:rPr lang="it-IT" sz="2600" u="sng" smtClean="0">
                <a:solidFill>
                  <a:schemeClr val="accent1"/>
                </a:solidFill>
                <a:latin typeface="Arial" charset="0"/>
                <a:cs typeface="Arial" charset="0"/>
              </a:rPr>
              <a:t>pertinenziali</a:t>
            </a: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 da impresa di costruzione (limitatamente alla quota riferibile alla realizzazione)</a:t>
            </a:r>
            <a:endParaRPr lang="it-IT" smtClean="0">
              <a:solidFill>
                <a:schemeClr val="accent1"/>
              </a:solidFill>
            </a:endParaRPr>
          </a:p>
          <a:p>
            <a:pPr marL="0" indent="0" eaLnBrk="1" hangingPunct="1">
              <a:lnSpc>
                <a:spcPct val="90000"/>
              </a:lnSpc>
            </a:pPr>
            <a:endParaRPr lang="it-IT" sz="2200" smtClean="0">
              <a:solidFill>
                <a:schemeClr val="accent1"/>
              </a:solidFill>
            </a:endParaRPr>
          </a:p>
          <a:p>
            <a:pPr marL="0" indent="0" eaLnBrk="1" hangingPunct="1">
              <a:lnSpc>
                <a:spcPct val="90000"/>
              </a:lnSpc>
            </a:pPr>
            <a:endParaRPr lang="it-IT" sz="2200" smtClean="0">
              <a:solidFill>
                <a:schemeClr val="accent1"/>
              </a:solidFill>
            </a:endParaRPr>
          </a:p>
        </p:txBody>
      </p:sp>
      <p:sp>
        <p:nvSpPr>
          <p:cNvPr id="20482" name="Segnaposto numero diapositiva 3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69A7562D-3942-4F3D-92AD-2EB367311D75}" type="slidenum">
              <a:rPr lang="it-IT" sz="1400" b="1">
                <a:solidFill>
                  <a:srgbClr val="FFFFFF"/>
                </a:solidFill>
                <a:latin typeface="+mn-lt"/>
              </a:rPr>
              <a:pPr algn="ctr">
                <a:defRPr/>
              </a:pPr>
              <a:t>6</a:t>
            </a:fld>
            <a:endParaRPr lang="it-IT" sz="14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1507" name="Segnaposto piè di pagina 6"/>
          <p:cNvSpPr txBox="1">
            <a:spLocks noGrp="1"/>
          </p:cNvSpPr>
          <p:nvPr/>
        </p:nvSpPr>
        <p:spPr bwMode="auto">
          <a:xfrm rot="5400000">
            <a:off x="6989763" y="3736975"/>
            <a:ext cx="3200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200">
                <a:solidFill>
                  <a:schemeClr val="tx2"/>
                </a:solidFill>
                <a:latin typeface="Arial Unicode MS" pitchFamily="34" charset="-128"/>
              </a:rPr>
              <a:t>CNA Installazione e Impianti BOLOGNA</a:t>
            </a:r>
          </a:p>
        </p:txBody>
      </p:sp>
      <p:sp>
        <p:nvSpPr>
          <p:cNvPr id="17" name="Titolo 1"/>
          <p:cNvSpPr>
            <a:spLocks noGrp="1"/>
          </p:cNvSpPr>
          <p:nvPr>
            <p:ph type="title" idx="4294967295"/>
          </p:nvPr>
        </p:nvSpPr>
        <p:spPr>
          <a:xfrm>
            <a:off x="1908175" y="220663"/>
            <a:ext cx="6624638" cy="904875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it-IT" sz="38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36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LA NUOVA DETRAZIONE /4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323528" y="188640"/>
            <a:ext cx="93610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36%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830292" y="539969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50%</a:t>
            </a:r>
          </a:p>
        </p:txBody>
      </p:sp>
      <p:sp>
        <p:nvSpPr>
          <p:cNvPr id="20" name="Freccia curva 19"/>
          <p:cNvSpPr/>
          <p:nvPr/>
        </p:nvSpPr>
        <p:spPr>
          <a:xfrm flipV="1">
            <a:off x="611188" y="681038"/>
            <a:ext cx="269875" cy="20796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323850" y="200025"/>
            <a:ext cx="8208963" cy="9255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contenuto 2"/>
          <p:cNvSpPr>
            <a:spLocks noGrp="1"/>
          </p:cNvSpPr>
          <p:nvPr>
            <p:ph sz="quarter" idx="1"/>
          </p:nvPr>
        </p:nvSpPr>
        <p:spPr>
          <a:xfrm>
            <a:off x="395288" y="1341438"/>
            <a:ext cx="7529512" cy="51323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Gli adempimenti e i documenti necessari: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10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Le abilitazioni amministrative (rispetto delle norme urbanistiche);</a:t>
            </a:r>
            <a:endParaRPr lang="it-IT" sz="10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it-IT" sz="16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La comunicazione preventiva all’Asl (ove prevista);</a:t>
            </a: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it-IT" sz="16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La delibera assembleare, in caso di lavori         su parti condominiali;</a:t>
            </a: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it-IT" sz="10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6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it-IT" sz="26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mtClean="0">
              <a:solidFill>
                <a:schemeClr val="accent1"/>
              </a:solidFill>
            </a:endParaRPr>
          </a:p>
        </p:txBody>
      </p:sp>
      <p:sp>
        <p:nvSpPr>
          <p:cNvPr id="21506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EED8AF-BC7D-4AF4-96ED-5A13B285B0D1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/>
          </a:p>
        </p:txBody>
      </p:sp>
      <p:sp>
        <p:nvSpPr>
          <p:cNvPr id="22531" name="Segnaposto piè di pagina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latin typeface="Arial Unicode MS" pitchFamily="34" charset="-128"/>
              </a:rPr>
              <a:t>CNA Installazione e Impianti BOLOGNA</a:t>
            </a:r>
          </a:p>
        </p:txBody>
      </p:sp>
      <p:sp>
        <p:nvSpPr>
          <p:cNvPr id="16" name="Titolo 1"/>
          <p:cNvSpPr>
            <a:spLocks noGrp="1"/>
          </p:cNvSpPr>
          <p:nvPr>
            <p:ph type="title"/>
          </p:nvPr>
        </p:nvSpPr>
        <p:spPr>
          <a:xfrm>
            <a:off x="1908175" y="220663"/>
            <a:ext cx="6624638" cy="904875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it-IT" sz="38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it-IT" sz="36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LA NUOVA DETRAZIONE /5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323528" y="188640"/>
            <a:ext cx="93610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36%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830292" y="539969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50%</a:t>
            </a:r>
          </a:p>
        </p:txBody>
      </p:sp>
      <p:sp>
        <p:nvSpPr>
          <p:cNvPr id="19" name="Freccia curva 18"/>
          <p:cNvSpPr/>
          <p:nvPr/>
        </p:nvSpPr>
        <p:spPr>
          <a:xfrm flipV="1">
            <a:off x="611188" y="681038"/>
            <a:ext cx="269875" cy="20796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0" name="Rettangolo arrotondato 19"/>
          <p:cNvSpPr/>
          <p:nvPr/>
        </p:nvSpPr>
        <p:spPr>
          <a:xfrm>
            <a:off x="323850" y="200025"/>
            <a:ext cx="8208963" cy="9255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contenuto 2"/>
          <p:cNvSpPr>
            <a:spLocks noGrp="1"/>
          </p:cNvSpPr>
          <p:nvPr>
            <p:ph sz="quarter" idx="1"/>
          </p:nvPr>
        </p:nvSpPr>
        <p:spPr>
          <a:xfrm>
            <a:off x="395288" y="1319213"/>
            <a:ext cx="7643812" cy="49895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Gli adempimenti e i documenti necessari: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100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Il consenso del proprietario, in caso di esecuzione dei lavori eseguiti dal detentore;</a:t>
            </a: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it-IT" sz="26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In caso di futuro acquirente, è necessario il preliminare registrato prima dell’inizio dei lavori;</a:t>
            </a: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6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Intestazione corretta delle fatture o delle ricevute fiscali;</a:t>
            </a: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600" smtClean="0">
              <a:solidFill>
                <a:schemeClr val="accent1"/>
              </a:solidFill>
            </a:endParaRPr>
          </a:p>
        </p:txBody>
      </p:sp>
      <p:sp>
        <p:nvSpPr>
          <p:cNvPr id="22530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495C4E-29CA-4880-A148-C238770A392F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/>
          </a:p>
        </p:txBody>
      </p:sp>
      <p:sp>
        <p:nvSpPr>
          <p:cNvPr id="23555" name="Segnaposto piè di pagina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latin typeface="Arial Unicode MS" pitchFamily="34" charset="-128"/>
              </a:rPr>
              <a:t>CNA Installazione e Impianti BOLOGNA</a:t>
            </a: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1908175" y="220663"/>
            <a:ext cx="6624638" cy="904875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it-IT" sz="38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36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LA NUOVA DETRAZIONE /6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23528" y="188640"/>
            <a:ext cx="93610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36%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830292" y="539969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50%</a:t>
            </a:r>
          </a:p>
        </p:txBody>
      </p:sp>
      <p:sp>
        <p:nvSpPr>
          <p:cNvPr id="24" name="Freccia curva 23"/>
          <p:cNvSpPr/>
          <p:nvPr/>
        </p:nvSpPr>
        <p:spPr>
          <a:xfrm flipV="1">
            <a:off x="611188" y="681038"/>
            <a:ext cx="269875" cy="20796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323850" y="200025"/>
            <a:ext cx="8208963" cy="9255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contenuto 2"/>
          <p:cNvSpPr>
            <a:spLocks noGrp="1"/>
          </p:cNvSpPr>
          <p:nvPr>
            <p:ph sz="quarter" idx="4294967295"/>
          </p:nvPr>
        </p:nvSpPr>
        <p:spPr>
          <a:xfrm>
            <a:off x="395288" y="1319213"/>
            <a:ext cx="7643812" cy="49895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Gli adempimenti e i documenti necessari: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100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Bonifico bancario o postale che riporti: la causale del versamento, il/i codice fiscale dell’ordinante/i e il codice fiscale o partita Iva del beneficiario del pagamento;</a:t>
            </a: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60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it-IT" sz="2600" smtClean="0">
                <a:solidFill>
                  <a:schemeClr val="accent1"/>
                </a:solidFill>
                <a:latin typeface="Arial" charset="0"/>
                <a:cs typeface="Arial" charset="0"/>
              </a:rPr>
              <a:t>In caso di  opere su parti condominiali, il bonifico deve riportare il codice fiscale del condominio e quello dell’amministratore;</a:t>
            </a:r>
            <a:endParaRPr lang="it-IT" sz="2600" smtClean="0">
              <a:solidFill>
                <a:schemeClr val="accent1"/>
              </a:solidFill>
            </a:endParaRPr>
          </a:p>
        </p:txBody>
      </p:sp>
      <p:sp>
        <p:nvSpPr>
          <p:cNvPr id="22530" name="Segnaposto numero diapositiva 3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BB4EE6F1-34CB-414E-BC01-245076415413}" type="slidenum">
              <a:rPr lang="it-IT" sz="1400" b="1">
                <a:solidFill>
                  <a:srgbClr val="FFFFFF"/>
                </a:solidFill>
                <a:latin typeface="+mn-lt"/>
              </a:rPr>
              <a:pPr algn="ctr">
                <a:defRPr/>
              </a:pPr>
              <a:t>9</a:t>
            </a:fld>
            <a:endParaRPr lang="it-IT" sz="14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0724" name="Segnaposto piè di pagina 6"/>
          <p:cNvSpPr txBox="1">
            <a:spLocks noGrp="1"/>
          </p:cNvSpPr>
          <p:nvPr/>
        </p:nvSpPr>
        <p:spPr bwMode="auto">
          <a:xfrm rot="5400000">
            <a:off x="6989763" y="3736975"/>
            <a:ext cx="3200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200">
                <a:solidFill>
                  <a:schemeClr val="tx2"/>
                </a:solidFill>
                <a:latin typeface="Arial Unicode MS" pitchFamily="34" charset="-128"/>
              </a:rPr>
              <a:t>CNA Installazione e Impianti BOLOGNA</a:t>
            </a:r>
          </a:p>
        </p:txBody>
      </p:sp>
      <p:sp>
        <p:nvSpPr>
          <p:cNvPr id="21" name="Titolo 1"/>
          <p:cNvSpPr>
            <a:spLocks noGrp="1"/>
          </p:cNvSpPr>
          <p:nvPr>
            <p:ph type="title" idx="4294967295"/>
          </p:nvPr>
        </p:nvSpPr>
        <p:spPr>
          <a:xfrm>
            <a:off x="1908175" y="220663"/>
            <a:ext cx="6624638" cy="904875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sz="38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3600" b="1" cap="none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LA NUOVA DETRAZIONE /7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23528" y="188640"/>
            <a:ext cx="93610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36%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830292" y="539969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50%</a:t>
            </a:r>
          </a:p>
        </p:txBody>
      </p:sp>
      <p:sp>
        <p:nvSpPr>
          <p:cNvPr id="24" name="Freccia curva 23"/>
          <p:cNvSpPr/>
          <p:nvPr/>
        </p:nvSpPr>
        <p:spPr>
          <a:xfrm flipV="1">
            <a:off x="611188" y="681038"/>
            <a:ext cx="269875" cy="20796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323850" y="200025"/>
            <a:ext cx="8208963" cy="9255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nozi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1476</TotalTime>
  <Words>446</Words>
  <Application>Microsoft Office PowerPoint</Application>
  <PresentationFormat>Presentazione su schermo (4:3)</PresentationFormat>
  <Paragraphs>89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Modello struttura</vt:lpstr>
      </vt:variant>
      <vt:variant>
        <vt:i4>7</vt:i4>
      </vt:variant>
      <vt:variant>
        <vt:lpstr>Titoli diapositive</vt:lpstr>
      </vt:variant>
      <vt:variant>
        <vt:i4>10</vt:i4>
      </vt:variant>
    </vt:vector>
  </HeadingPairs>
  <TitlesOfParts>
    <vt:vector size="25" baseType="lpstr">
      <vt:lpstr>Arial</vt:lpstr>
      <vt:lpstr>Century Schoolbook</vt:lpstr>
      <vt:lpstr>Wingdings</vt:lpstr>
      <vt:lpstr>Wingdings 2</vt:lpstr>
      <vt:lpstr>Calibri</vt:lpstr>
      <vt:lpstr>Century Gothic</vt:lpstr>
      <vt:lpstr>Arial Unicode MS</vt:lpstr>
      <vt:lpstr>Verdana</vt:lpstr>
      <vt:lpstr>Loggia</vt:lpstr>
      <vt:lpstr>Loggia</vt:lpstr>
      <vt:lpstr>Loggia</vt:lpstr>
      <vt:lpstr>Loggia</vt:lpstr>
      <vt:lpstr>Loggia</vt:lpstr>
      <vt:lpstr>Loggia</vt:lpstr>
      <vt:lpstr>Loggia</vt:lpstr>
      <vt:lpstr>DAL 36% AL 50% “IL BENEFICIO FISCALE  PER GLI INTERVENTI  DI RISTRUTTURAZIONE EDILIZIA”                                    D.L. 83/2012</vt:lpstr>
      <vt:lpstr>Il D.L. 83/2012 ha introdotto nuove regole sulle detrazioni fiscali del patrimonio edilizio</vt:lpstr>
      <vt:lpstr> LA NUOVA DETRAZIONE /1</vt:lpstr>
      <vt:lpstr> LA NUOVA DETRAZIONE /2</vt:lpstr>
      <vt:lpstr> LA NUOVA DETRAZIONE /3</vt:lpstr>
      <vt:lpstr> LA NUOVA DETRAZIONE /4</vt:lpstr>
      <vt:lpstr> LA NUOVA DETRAZIONE /5</vt:lpstr>
      <vt:lpstr> LA NUOVA DETRAZIONE /6</vt:lpstr>
      <vt:lpstr> LA NUOVA DETRAZIONE /7</vt:lpstr>
      <vt:lpstr> LA NUOVA DETRAZIONE </vt:lpstr>
    </vt:vector>
  </TitlesOfParts>
  <Company>CNA Servizi Bologna S.c.r.l.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beneficio fiscale  dal 36% al 50%  per gli interventi di ristrutturazione edilizia</dc:title>
  <dc:creator>Bortolotti Catia</dc:creator>
  <cp:lastModifiedBy>Costruttori e Impianti - Bonori Davide</cp:lastModifiedBy>
  <cp:revision>59</cp:revision>
  <cp:lastPrinted>2012-07-24T14:46:02Z</cp:lastPrinted>
  <dcterms:created xsi:type="dcterms:W3CDTF">2012-07-23T07:52:06Z</dcterms:created>
  <dcterms:modified xsi:type="dcterms:W3CDTF">2012-07-25T08:43:05Z</dcterms:modified>
</cp:coreProperties>
</file>