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82" r:id="rId3"/>
    <p:sldId id="257" r:id="rId4"/>
    <p:sldId id="261" r:id="rId5"/>
    <p:sldId id="267" r:id="rId6"/>
    <p:sldId id="258" r:id="rId7"/>
    <p:sldId id="259" r:id="rId8"/>
    <p:sldId id="260" r:id="rId9"/>
    <p:sldId id="279" r:id="rId10"/>
    <p:sldId id="280" r:id="rId11"/>
    <p:sldId id="268" r:id="rId12"/>
    <p:sldId id="269" r:id="rId13"/>
    <p:sldId id="270" r:id="rId14"/>
    <p:sldId id="272" r:id="rId15"/>
    <p:sldId id="273" r:id="rId16"/>
    <p:sldId id="271" r:id="rId17"/>
    <p:sldId id="274" r:id="rId18"/>
  </p:sldIdLst>
  <p:sldSz cx="9144000" cy="6858000" type="screen4x3"/>
  <p:notesSz cx="6858000" cy="99456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160" y="-4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F7D052DF-803E-4D24-B86C-A0335D8C84DB}" type="datetimeFigureOut">
              <a:rPr lang="it-IT" smtClean="0"/>
              <a:pPr/>
              <a:t>06/05/2013</a:t>
            </a:fld>
            <a:endParaRPr lang="it-IT"/>
          </a:p>
        </p:txBody>
      </p:sp>
      <p:sp>
        <p:nvSpPr>
          <p:cNvPr id="4" name="Segnaposto immagine diapositiva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A32A0FC1-F379-412A-BF29-7D131E6C3423}" type="slidenum">
              <a:rPr lang="it-IT" smtClean="0"/>
              <a:pPr/>
              <a:t>‹N›</a:t>
            </a:fld>
            <a:endParaRPr lang="it-IT"/>
          </a:p>
        </p:txBody>
      </p:sp>
    </p:spTree>
    <p:extLst>
      <p:ext uri="{BB962C8B-B14F-4D97-AF65-F5344CB8AC3E}">
        <p14:creationId xmlns="" xmlns:p14="http://schemas.microsoft.com/office/powerpoint/2010/main" val="78164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8447BD6-D019-4B97-8FBA-54574FEC4020}" type="datetime1">
              <a:rPr lang="it-IT" smtClean="0"/>
              <a:pPr/>
              <a:t>06/05/2013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278219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9323A34-0894-442A-974B-CCD0C17A52FF}" type="datetime1">
              <a:rPr lang="it-IT" smtClean="0"/>
              <a:pPr/>
              <a:t>06/05/2013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83771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CECBB19-B6C0-4F14-A35D-3AAB15E8CDF7}" type="datetime1">
              <a:rPr lang="it-IT" smtClean="0"/>
              <a:pPr/>
              <a:t>06/05/2013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5271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634C4F2-9498-46FA-AD4A-7B54E3BC7478}" type="datetime1">
              <a:rPr lang="it-IT" smtClean="0"/>
              <a:pPr/>
              <a:t>06/05/2013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336451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EA8EEB8-8205-4353-9E14-AF7F3F8F6518}" type="datetime1">
              <a:rPr lang="it-IT" smtClean="0"/>
              <a:pPr/>
              <a:t>06/05/2013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8425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498E46F-0AE9-46A8-AC68-0D12E1264BFF}" type="datetime1">
              <a:rPr lang="it-IT" smtClean="0"/>
              <a:pPr/>
              <a:t>06/05/2013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288755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C7C07E3-8F0C-4AF5-979F-5D5C398FDDBF}" type="datetime1">
              <a:rPr lang="it-IT" smtClean="0"/>
              <a:pPr/>
              <a:t>06/05/2013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139231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DDF05F4-C7F9-4855-A837-33E33FFB33C9}" type="datetime1">
              <a:rPr lang="it-IT" smtClean="0"/>
              <a:pPr/>
              <a:t>06/05/2013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382118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BDD611C-1D13-41FA-9A51-D477E1A0A74D}" type="datetime1">
              <a:rPr lang="it-IT" smtClean="0"/>
              <a:pPr/>
              <a:t>06/05/2013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359821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022816A-F0E0-48A9-99AB-B6BDA509668E}" type="datetime1">
              <a:rPr lang="it-IT" smtClean="0"/>
              <a:pPr/>
              <a:t>06/05/2013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323044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82313E3-6B9C-4E07-8C38-873DE36A45FC}" type="datetime1">
              <a:rPr lang="it-IT" smtClean="0"/>
              <a:pPr/>
              <a:t>06/05/2013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249490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D9D39-3370-4545-A87B-56C327D39699}" type="datetime1">
              <a:rPr lang="it-IT" smtClean="0"/>
              <a:pPr/>
              <a:t>06/05/2013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0339B-14A1-4DD0-8D39-2240ECCF5563}" type="slidenum">
              <a:rPr lang="it-IT" smtClean="0"/>
              <a:pPr/>
              <a:t>‹N›</a:t>
            </a:fld>
            <a:endParaRPr lang="it-IT"/>
          </a:p>
        </p:txBody>
      </p:sp>
    </p:spTree>
    <p:extLst>
      <p:ext uri="{BB962C8B-B14F-4D97-AF65-F5344CB8AC3E}">
        <p14:creationId xmlns="" xmlns:p14="http://schemas.microsoft.com/office/powerpoint/2010/main" val="4079954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7.jpeg"/><Relationship Id="rId7" Type="http://schemas.openxmlformats.org/officeDocument/2006/relationships/image" Target="../media/image8.jpeg"/><Relationship Id="rId12" Type="http://schemas.openxmlformats.org/officeDocument/2006/relationships/image" Target="../media/image1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11" Type="http://schemas.microsoft.com/office/2007/relationships/hdphoto" Target="../media/hdphoto2.wdp"/><Relationship Id="rId5" Type="http://schemas.openxmlformats.org/officeDocument/2006/relationships/image" Target="../media/image59.jpeg"/><Relationship Id="rId10" Type="http://schemas.openxmlformats.org/officeDocument/2006/relationships/image" Target="../media/image10.png"/><Relationship Id="rId4" Type="http://schemas.openxmlformats.org/officeDocument/2006/relationships/image" Target="../media/image58.jpeg"/><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2.jpeg"/><Relationship Id="rId7" Type="http://schemas.openxmlformats.org/officeDocument/2006/relationships/image" Target="../media/image10.pn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5.jpeg"/><Relationship Id="rId7" Type="http://schemas.openxmlformats.org/officeDocument/2006/relationships/image" Target="../media/image3.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media/image50.jpe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7.jpeg"/><Relationship Id="rId7" Type="http://schemas.openxmlformats.org/officeDocument/2006/relationships/image" Target="../media/image9.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image" Target="../media/image69.jpeg"/><Relationship Id="rId10" Type="http://schemas.microsoft.com/office/2007/relationships/hdphoto" Target="../media/hdphoto2.wdp"/><Relationship Id="rId4" Type="http://schemas.openxmlformats.org/officeDocument/2006/relationships/image" Target="../media/image68.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1.jpeg"/><Relationship Id="rId7" Type="http://schemas.openxmlformats.org/officeDocument/2006/relationships/image" Target="../media/image9.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image" Target="../media/image73.jpeg"/><Relationship Id="rId10" Type="http://schemas.microsoft.com/office/2007/relationships/hdphoto" Target="../media/hdphoto2.wdp"/><Relationship Id="rId4" Type="http://schemas.openxmlformats.org/officeDocument/2006/relationships/image" Target="../media/image72.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jpeg"/><Relationship Id="rId3" Type="http://schemas.openxmlformats.org/officeDocument/2006/relationships/image" Target="../media/image75.png"/><Relationship Id="rId7" Type="http://schemas.openxmlformats.org/officeDocument/2006/relationships/image" Target="../media/image79.png"/><Relationship Id="rId12" Type="http://schemas.microsoft.com/office/2007/relationships/hdphoto" Target="../media/hdphoto2.wdp"/><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11" Type="http://schemas.openxmlformats.org/officeDocument/2006/relationships/image" Target="../media/image10.png"/><Relationship Id="rId5" Type="http://schemas.openxmlformats.org/officeDocument/2006/relationships/image" Target="../media/image77.jpeg"/><Relationship Id="rId10" Type="http://schemas.openxmlformats.org/officeDocument/2006/relationships/image" Target="../media/image3.jpeg"/><Relationship Id="rId4" Type="http://schemas.openxmlformats.org/officeDocument/2006/relationships/image" Target="../media/image76.jpeg"/><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81.jpeg"/><Relationship Id="rId7" Type="http://schemas.openxmlformats.org/officeDocument/2006/relationships/image" Target="../media/image9.jpe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image" Target="../media/image83.jpeg"/><Relationship Id="rId10" Type="http://schemas.microsoft.com/office/2007/relationships/hdphoto" Target="../media/hdphoto2.wdp"/><Relationship Id="rId4" Type="http://schemas.openxmlformats.org/officeDocument/2006/relationships/image" Target="../media/image82.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microsoft.com/office/2007/relationships/hdphoto" Target="../media/hdphoto8.wdp"/><Relationship Id="rId13" Type="http://schemas.microsoft.com/office/2007/relationships/hdphoto" Target="../media/hdphoto10.wdp"/><Relationship Id="rId18" Type="http://schemas.openxmlformats.org/officeDocument/2006/relationships/image" Target="../media/image25.jpeg"/><Relationship Id="rId26" Type="http://schemas.openxmlformats.org/officeDocument/2006/relationships/image" Target="../media/image10.png"/><Relationship Id="rId3" Type="http://schemas.openxmlformats.org/officeDocument/2006/relationships/image" Target="../media/image14.png"/><Relationship Id="rId21" Type="http://schemas.openxmlformats.org/officeDocument/2006/relationships/image" Target="../media/image28.png"/><Relationship Id="rId7" Type="http://schemas.openxmlformats.org/officeDocument/2006/relationships/image" Target="../media/image17.jpeg"/><Relationship Id="rId12" Type="http://schemas.openxmlformats.org/officeDocument/2006/relationships/image" Target="../media/image20.png"/><Relationship Id="rId17" Type="http://schemas.openxmlformats.org/officeDocument/2006/relationships/image" Target="../media/image24.jpeg"/><Relationship Id="rId25" Type="http://schemas.openxmlformats.org/officeDocument/2006/relationships/image" Target="../media/image3.jpeg"/><Relationship Id="rId2" Type="http://schemas.openxmlformats.org/officeDocument/2006/relationships/image" Target="../media/image13.png"/><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6.jpeg"/><Relationship Id="rId11" Type="http://schemas.microsoft.com/office/2007/relationships/hdphoto" Target="../media/hdphoto9.wdp"/><Relationship Id="rId24" Type="http://schemas.openxmlformats.org/officeDocument/2006/relationships/image" Target="../media/image9.jpeg"/><Relationship Id="rId5" Type="http://schemas.openxmlformats.org/officeDocument/2006/relationships/image" Target="../media/image15.jpeg"/><Relationship Id="rId15" Type="http://schemas.openxmlformats.org/officeDocument/2006/relationships/image" Target="../media/image22.jpeg"/><Relationship Id="rId23" Type="http://schemas.openxmlformats.org/officeDocument/2006/relationships/image" Target="../media/image8.jpeg"/><Relationship Id="rId28" Type="http://schemas.openxmlformats.org/officeDocument/2006/relationships/image" Target="../media/image11.jpeg"/><Relationship Id="rId10" Type="http://schemas.openxmlformats.org/officeDocument/2006/relationships/image" Target="../media/image19.jpeg"/><Relationship Id="rId19" Type="http://schemas.openxmlformats.org/officeDocument/2006/relationships/image" Target="../media/image26.png"/><Relationship Id="rId4" Type="http://schemas.microsoft.com/office/2007/relationships/hdphoto" Target="../media/hdphoto7.wdp"/><Relationship Id="rId9" Type="http://schemas.openxmlformats.org/officeDocument/2006/relationships/image" Target="../media/image18.jpeg"/><Relationship Id="rId14" Type="http://schemas.openxmlformats.org/officeDocument/2006/relationships/image" Target="../media/image21.jpeg"/><Relationship Id="rId22" Type="http://schemas.openxmlformats.org/officeDocument/2006/relationships/image" Target="../media/image29.emf"/><Relationship Id="rId27"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18" Type="http://schemas.openxmlformats.org/officeDocument/2006/relationships/image" Target="../media/image8.jpeg"/><Relationship Id="rId3" Type="http://schemas.openxmlformats.org/officeDocument/2006/relationships/image" Target="../media/image31.png"/><Relationship Id="rId21" Type="http://schemas.openxmlformats.org/officeDocument/2006/relationships/image" Target="../media/image10.png"/><Relationship Id="rId7" Type="http://schemas.openxmlformats.org/officeDocument/2006/relationships/image" Target="../media/image34.png"/><Relationship Id="rId12" Type="http://schemas.microsoft.com/office/2007/relationships/hdphoto" Target="../media/hdphoto13.wdp"/><Relationship Id="rId17" Type="http://schemas.openxmlformats.org/officeDocument/2006/relationships/image" Target="../media/image42.jpeg"/><Relationship Id="rId2" Type="http://schemas.openxmlformats.org/officeDocument/2006/relationships/image" Target="../media/image30.png"/><Relationship Id="rId16" Type="http://schemas.openxmlformats.org/officeDocument/2006/relationships/image" Target="../media/image41.jpeg"/><Relationship Id="rId20"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11.wdp"/><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image" Target="../media/image40.jpeg"/><Relationship Id="rId23" Type="http://schemas.openxmlformats.org/officeDocument/2006/relationships/image" Target="../media/image11.jpeg"/><Relationship Id="rId10" Type="http://schemas.openxmlformats.org/officeDocument/2006/relationships/image" Target="../media/image36.png"/><Relationship Id="rId19" Type="http://schemas.openxmlformats.org/officeDocument/2006/relationships/image" Target="../media/image9.jpeg"/><Relationship Id="rId4" Type="http://schemas.openxmlformats.org/officeDocument/2006/relationships/image" Target="../media/image32.png"/><Relationship Id="rId9" Type="http://schemas.microsoft.com/office/2007/relationships/hdphoto" Target="../media/hdphoto12.wdp"/><Relationship Id="rId14" Type="http://schemas.openxmlformats.org/officeDocument/2006/relationships/image" Target="../media/image39.png"/><Relationship Id="rId22"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4.jpeg"/><Relationship Id="rId7"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media/image45.jpe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7.jpeg"/><Relationship Id="rId7"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media/image48.jpe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0.jpeg"/><Relationship Id="rId7" Type="http://schemas.openxmlformats.org/officeDocument/2006/relationships/image" Target="../media/image10.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2.jpeg"/><Relationship Id="rId7" Type="http://schemas.openxmlformats.org/officeDocument/2006/relationships/image" Target="../media/image8.jpeg"/><Relationship Id="rId12" Type="http://schemas.openxmlformats.org/officeDocument/2006/relationships/image" Target="../media/image11.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11" Type="http://schemas.microsoft.com/office/2007/relationships/hdphoto" Target="../media/hdphoto2.wdp"/><Relationship Id="rId5" Type="http://schemas.openxmlformats.org/officeDocument/2006/relationships/image" Target="../media/image54.jpeg"/><Relationship Id="rId10" Type="http://schemas.openxmlformats.org/officeDocument/2006/relationships/image" Target="../media/image10.png"/><Relationship Id="rId4" Type="http://schemas.openxmlformats.org/officeDocument/2006/relationships/image" Target="../media/image53.jpe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49362" y="386013"/>
            <a:ext cx="2061714" cy="694227"/>
          </a:xfrm>
          <a:prstGeom prst="rect">
            <a:avLst/>
          </a:prstGeom>
        </p:spPr>
      </p:pic>
      <p:pic>
        <p:nvPicPr>
          <p:cNvPr id="8" name="Immagin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86540" y="455638"/>
            <a:ext cx="1463429" cy="552072"/>
          </a:xfrm>
          <a:prstGeom prst="rect">
            <a:avLst/>
          </a:prstGeom>
        </p:spPr>
      </p:pic>
      <p:sp>
        <p:nvSpPr>
          <p:cNvPr id="10" name="Elaborazione 9"/>
          <p:cNvSpPr/>
          <p:nvPr/>
        </p:nvSpPr>
        <p:spPr>
          <a:xfrm>
            <a:off x="196776" y="540922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Titolo 1"/>
          <p:cNvSpPr>
            <a:spLocks noGrp="1"/>
          </p:cNvSpPr>
          <p:nvPr>
            <p:ph type="ctrTitle"/>
          </p:nvPr>
        </p:nvSpPr>
        <p:spPr>
          <a:xfrm>
            <a:off x="981602" y="3356992"/>
            <a:ext cx="7073292" cy="1728192"/>
          </a:xfrm>
        </p:spPr>
        <p:txBody>
          <a:bodyPr>
            <a:normAutofit/>
          </a:bodyPr>
          <a:lstStyle/>
          <a:p>
            <a:r>
              <a:rPr lang="it-IT" sz="5400"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
            </a:r>
            <a:br>
              <a:rPr lang="it-IT" sz="5400"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br>
            <a:endParaRPr lang="it-IT" sz="2400" dirty="0">
              <a:solidFill>
                <a:schemeClr val="tx1">
                  <a:lumMod val="65000"/>
                  <a:lumOff val="35000"/>
                </a:schemeClr>
              </a:solidFill>
              <a:latin typeface="Century Gothic" pitchFamily="34" charset="0"/>
              <a:cs typeface="Arial" pitchFamily="34" charset="0"/>
            </a:endParaRPr>
          </a:p>
        </p:txBody>
      </p:sp>
      <p:pic>
        <p:nvPicPr>
          <p:cNvPr id="13" name="Immagin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13057" y="390557"/>
            <a:ext cx="705666" cy="705666"/>
          </a:xfrm>
          <a:prstGeom prst="rect">
            <a:avLst/>
          </a:prstGeom>
        </p:spPr>
      </p:pic>
      <p:pic>
        <p:nvPicPr>
          <p:cNvPr id="4" name="Immagine 3"/>
          <p:cNvPicPr>
            <a:picLocks noChangeAspect="1"/>
          </p:cNvPicPr>
          <p:nvPr/>
        </p:nvPicPr>
        <p:blipFill>
          <a:blip r:embed="rId5" cstate="print">
            <a:extLst>
              <a:ext uri="{BEBA8EAE-BF5A-486C-A8C5-ECC9F3942E4B}">
                <a14:imgProps xmlns="" xmlns:a14="http://schemas.microsoft.com/office/drawing/2010/main">
                  <a14:imgLayer r:embed="rId7">
                    <a14:imgEffect>
                      <a14:saturation sat="0"/>
                    </a14:imgEffect>
                  </a14:imgLayer>
                </a14:imgProps>
              </a:ext>
              <a:ext uri="{28A0092B-C50C-407E-A947-70E740481C1C}">
                <a14:useLocalDpi xmlns="" xmlns:a14="http://schemas.microsoft.com/office/drawing/2010/main" val="0"/>
              </a:ext>
            </a:extLst>
          </a:blip>
          <a:stretch>
            <a:fillRect/>
          </a:stretch>
        </p:blipFill>
        <p:spPr>
          <a:xfrm>
            <a:off x="3275339" y="630457"/>
            <a:ext cx="199036" cy="205340"/>
          </a:xfrm>
          <a:prstGeom prst="rect">
            <a:avLst/>
          </a:prstGeom>
        </p:spPr>
      </p:pic>
      <p:sp>
        <p:nvSpPr>
          <p:cNvPr id="14" name="Elaborazione 13"/>
          <p:cNvSpPr/>
          <p:nvPr/>
        </p:nvSpPr>
        <p:spPr>
          <a:xfrm>
            <a:off x="1835696" y="1340768"/>
            <a:ext cx="5616624"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9" name="Immagine 8"/>
          <p:cNvPicPr>
            <a:picLocks noChangeAspect="1"/>
          </p:cNvPicPr>
          <p:nvPr/>
        </p:nvPicPr>
        <p:blipFill>
          <a:blip r:embed="rId5" cstate="print">
            <a:extLst>
              <a:ext uri="{BEBA8EAE-BF5A-486C-A8C5-ECC9F3942E4B}">
                <a14:imgProps xmlns="" xmlns:a14="http://schemas.microsoft.com/office/drawing/2010/main">
                  <a14:imgLayer r:embed="rId7">
                    <a14:imgEffect>
                      <a14:saturation sat="0"/>
                    </a14:imgEffect>
                  </a14:imgLayer>
                </a14:imgProps>
              </a:ext>
              <a:ext uri="{28A0092B-C50C-407E-A947-70E740481C1C}">
                <a14:useLocalDpi xmlns="" xmlns:a14="http://schemas.microsoft.com/office/drawing/2010/main" val="0"/>
              </a:ext>
            </a:extLst>
          </a:blip>
          <a:stretch>
            <a:fillRect/>
          </a:stretch>
        </p:blipFill>
        <p:spPr>
          <a:xfrm>
            <a:off x="4499475" y="665394"/>
            <a:ext cx="199036" cy="205340"/>
          </a:xfrm>
          <a:prstGeom prst="rect">
            <a:avLst/>
          </a:prstGeom>
        </p:spPr>
      </p:pic>
      <p:pic>
        <p:nvPicPr>
          <p:cNvPr id="5" name="Immagine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514697" y="574271"/>
            <a:ext cx="985388" cy="387586"/>
          </a:xfrm>
          <a:prstGeom prst="rect">
            <a:avLst/>
          </a:prstGeom>
        </p:spPr>
      </p:pic>
      <p:pic>
        <p:nvPicPr>
          <p:cNvPr id="12" name="Immagine 11"/>
          <p:cNvPicPr>
            <a:picLocks noChangeAspect="1"/>
          </p:cNvPicPr>
          <p:nvPr/>
        </p:nvPicPr>
        <p:blipFill>
          <a:blip r:embed="rId5" cstate="print">
            <a:extLst>
              <a:ext uri="{BEBA8EAE-BF5A-486C-A8C5-ECC9F3942E4B}">
                <a14:imgProps xmlns="" xmlns:a14="http://schemas.microsoft.com/office/drawing/2010/main">
                  <a14:imgLayer r:embed="rId7">
                    <a14:imgEffect>
                      <a14:saturation sat="0"/>
                    </a14:imgEffect>
                  </a14:imgLayer>
                </a14:imgProps>
              </a:ext>
              <a:ext uri="{28A0092B-C50C-407E-A947-70E740481C1C}">
                <a14:useLocalDpi xmlns="" xmlns:a14="http://schemas.microsoft.com/office/drawing/2010/main" val="0"/>
              </a:ext>
            </a:extLst>
          </a:blip>
          <a:stretch>
            <a:fillRect/>
          </a:stretch>
        </p:blipFill>
        <p:spPr>
          <a:xfrm>
            <a:off x="6223044" y="665394"/>
            <a:ext cx="199036" cy="205340"/>
          </a:xfrm>
          <a:prstGeom prst="rect">
            <a:avLst/>
          </a:prstGeom>
        </p:spPr>
      </p:pic>
      <p:pic>
        <p:nvPicPr>
          <p:cNvPr id="15" name="Immagine 14" descr="Open Air Fascia Superiore ritoco.jpg"/>
          <p:cNvPicPr>
            <a:picLocks noChangeAspect="1"/>
          </p:cNvPicPr>
          <p:nvPr/>
        </p:nvPicPr>
        <p:blipFill>
          <a:blip r:embed="rId9" cstate="print"/>
          <a:stretch>
            <a:fillRect/>
          </a:stretch>
        </p:blipFill>
        <p:spPr>
          <a:xfrm>
            <a:off x="222735" y="1571552"/>
            <a:ext cx="8741754" cy="3450580"/>
          </a:xfrm>
          <a:prstGeom prst="rect">
            <a:avLst/>
          </a:prstGeom>
        </p:spPr>
      </p:pic>
      <p:sp>
        <p:nvSpPr>
          <p:cNvPr id="17" name="CasellaDiTesto 16"/>
          <p:cNvSpPr txBox="1"/>
          <p:nvPr/>
        </p:nvSpPr>
        <p:spPr>
          <a:xfrm>
            <a:off x="9756576" y="1124744"/>
            <a:ext cx="648072" cy="707886"/>
          </a:xfrm>
          <a:prstGeom prst="rect">
            <a:avLst/>
          </a:prstGeom>
          <a:noFill/>
        </p:spPr>
        <p:txBody>
          <a:bodyPr wrap="square" rtlCol="0">
            <a:spAutoFit/>
          </a:bodyPr>
          <a:lstStyle/>
          <a:p>
            <a:r>
              <a:rPr lang="it-IT" sz="4000" dirty="0" smtClean="0">
                <a:latin typeface="Arial" pitchFamily="34" charset="0"/>
                <a:cs typeface="Arial" pitchFamily="34" charset="0"/>
              </a:rPr>
              <a:t>=</a:t>
            </a:r>
            <a:endParaRPr lang="it-IT" sz="4000" dirty="0">
              <a:latin typeface="Arial" pitchFamily="34" charset="0"/>
              <a:cs typeface="Arial" pitchFamily="34" charset="0"/>
            </a:endParaRPr>
          </a:p>
        </p:txBody>
      </p:sp>
      <p:sp>
        <p:nvSpPr>
          <p:cNvPr id="18" name="Elaborazione 17"/>
          <p:cNvSpPr/>
          <p:nvPr/>
        </p:nvSpPr>
        <p:spPr>
          <a:xfrm>
            <a:off x="1835696" y="1700808"/>
            <a:ext cx="5616624"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6" name="Immagine 15" descr="CNA ASSOCIAZIONE DI BOLOGNA1 copia.jpg"/>
          <p:cNvPicPr>
            <a:picLocks noChangeAspect="1"/>
          </p:cNvPicPr>
          <p:nvPr/>
        </p:nvPicPr>
        <p:blipFill>
          <a:blip r:embed="rId10" cstate="print"/>
          <a:stretch>
            <a:fillRect/>
          </a:stretch>
        </p:blipFill>
        <p:spPr>
          <a:xfrm>
            <a:off x="4499992" y="5589240"/>
            <a:ext cx="2218538" cy="1063368"/>
          </a:xfrm>
          <a:prstGeom prst="rect">
            <a:avLst/>
          </a:prstGeom>
        </p:spPr>
      </p:pic>
      <p:sp>
        <p:nvSpPr>
          <p:cNvPr id="19" name="CasellaDiTesto 18"/>
          <p:cNvSpPr txBox="1"/>
          <p:nvPr/>
        </p:nvSpPr>
        <p:spPr>
          <a:xfrm>
            <a:off x="2843808" y="6021288"/>
            <a:ext cx="2736304" cy="276999"/>
          </a:xfrm>
          <a:prstGeom prst="rect">
            <a:avLst/>
          </a:prstGeom>
          <a:noFill/>
        </p:spPr>
        <p:txBody>
          <a:bodyPr wrap="square" rtlCol="0">
            <a:spAutoFit/>
          </a:bodyPr>
          <a:lstStyle/>
          <a:p>
            <a:r>
              <a:rPr lang="it-IT" sz="1200" b="1" dirty="0" smtClean="0">
                <a:solidFill>
                  <a:schemeClr val="tx2">
                    <a:lumMod val="50000"/>
                  </a:schemeClr>
                </a:solidFill>
              </a:rPr>
              <a:t>In collaborazione con</a:t>
            </a:r>
            <a:endParaRPr lang="it-IT" sz="1200" b="1" dirty="0">
              <a:solidFill>
                <a:schemeClr val="tx2">
                  <a:lumMod val="50000"/>
                </a:schemeClr>
              </a:solidFill>
            </a:endParaRPr>
          </a:p>
        </p:txBody>
      </p:sp>
    </p:spTree>
    <p:extLst>
      <p:ext uri="{BB962C8B-B14F-4D97-AF65-F5344CB8AC3E}">
        <p14:creationId xmlns="" xmlns:p14="http://schemas.microsoft.com/office/powerpoint/2010/main" val="2949451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buNone/>
            </a:pPr>
            <a:endParaRPr lang="it-IT" sz="1200" i="1" dirty="0">
              <a:latin typeface="Arial" pitchFamily="34" charset="0"/>
              <a:cs typeface="Arial" pitchFamily="34" charset="0"/>
            </a:endParaRPr>
          </a:p>
          <a:p>
            <a:pPr marL="0" indent="0">
              <a:buNone/>
            </a:pPr>
            <a:endParaRPr lang="it-IT" sz="12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Elaborazione 8"/>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Titolo 1"/>
          <p:cNvSpPr txBox="1">
            <a:spLocks/>
          </p:cNvSpPr>
          <p:nvPr/>
        </p:nvSpPr>
        <p:spPr>
          <a:xfrm>
            <a:off x="410858" y="332656"/>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smtClean="0">
                <a:solidFill>
                  <a:schemeClr val="tx1">
                    <a:lumMod val="65000"/>
                    <a:lumOff val="35000"/>
                  </a:schemeClr>
                </a:solidFill>
                <a:latin typeface="Arial" pitchFamily="34" charset="0"/>
                <a:cs typeface="Arial" pitchFamily="34" charset="0"/>
              </a:rPr>
              <a:t>Stato attuale </a:t>
            </a:r>
            <a:r>
              <a:rPr lang="it-IT" sz="1200" dirty="0" smtClean="0">
                <a:solidFill>
                  <a:schemeClr val="tx1">
                    <a:lumMod val="65000"/>
                    <a:lumOff val="35000"/>
                  </a:schemeClr>
                </a:solidFill>
                <a:latin typeface="Arial" pitchFamily="34" charset="0"/>
                <a:cs typeface="Arial" pitchFamily="34" charset="0"/>
              </a:rPr>
              <a:t>dehors a Bologna</a:t>
            </a:r>
            <a:endParaRPr lang="it-IT" sz="1200" dirty="0">
              <a:solidFill>
                <a:schemeClr val="tx1">
                  <a:lumMod val="65000"/>
                  <a:lumOff val="35000"/>
                </a:schemeClr>
              </a:solidFill>
              <a:latin typeface="Arial" pitchFamily="34" charset="0"/>
              <a:cs typeface="Arial" pitchFamily="34" charset="0"/>
            </a:endParaRPr>
          </a:p>
        </p:txBody>
      </p:sp>
      <p:pic>
        <p:nvPicPr>
          <p:cNvPr id="10" name="Immagin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6580" y="1700808"/>
            <a:ext cx="1967148" cy="2743200"/>
          </a:xfrm>
          <a:prstGeom prst="rect">
            <a:avLst/>
          </a:prstGeom>
          <a:solidFill>
            <a:schemeClr val="bg1"/>
          </a:solidFill>
          <a:ln w="57150">
            <a:solidFill>
              <a:schemeClr val="bg1"/>
            </a:solidFill>
          </a:ln>
        </p:spPr>
      </p:pic>
      <p:pic>
        <p:nvPicPr>
          <p:cNvPr id="11" name="Immagin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1199" y="1708944"/>
            <a:ext cx="1846127" cy="2730955"/>
          </a:xfrm>
          <a:prstGeom prst="rect">
            <a:avLst/>
          </a:prstGeom>
          <a:solidFill>
            <a:schemeClr val="bg1"/>
          </a:solidFill>
          <a:ln w="57150">
            <a:solidFill>
              <a:schemeClr val="bg1"/>
            </a:solidFill>
          </a:ln>
        </p:spPr>
      </p:pic>
      <p:pic>
        <p:nvPicPr>
          <p:cNvPr id="12" name="Immagin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96284" y="1696699"/>
            <a:ext cx="1883827" cy="2743200"/>
          </a:xfrm>
          <a:prstGeom prst="rect">
            <a:avLst/>
          </a:prstGeom>
          <a:solidFill>
            <a:schemeClr val="bg1"/>
          </a:solidFill>
          <a:ln w="57150">
            <a:solidFill>
              <a:schemeClr val="bg1"/>
            </a:solidFill>
          </a:ln>
        </p:spPr>
      </p:pic>
      <p:pic>
        <p:nvPicPr>
          <p:cNvPr id="13" name="Immagin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400063" y="1696699"/>
            <a:ext cx="1828800" cy="2743200"/>
          </a:xfrm>
          <a:prstGeom prst="rect">
            <a:avLst/>
          </a:prstGeom>
          <a:solidFill>
            <a:schemeClr val="bg1"/>
          </a:solidFill>
          <a:ln w="57150">
            <a:solidFill>
              <a:schemeClr val="bg1"/>
            </a:solidFill>
          </a:ln>
        </p:spPr>
      </p:pic>
      <p:pic>
        <p:nvPicPr>
          <p:cNvPr id="14" name="Immagine 1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189324" y="1708944"/>
            <a:ext cx="1823376" cy="2735064"/>
          </a:xfrm>
          <a:prstGeom prst="rect">
            <a:avLst/>
          </a:prstGeom>
          <a:solidFill>
            <a:schemeClr val="bg1"/>
          </a:solidFill>
          <a:ln w="57150">
            <a:solidFill>
              <a:schemeClr val="bg1"/>
            </a:solidFill>
          </a:ln>
        </p:spPr>
      </p:pic>
      <p:sp>
        <p:nvSpPr>
          <p:cNvPr id="19" name="CasellaDiTesto 18"/>
          <p:cNvSpPr txBox="1"/>
          <p:nvPr/>
        </p:nvSpPr>
        <p:spPr>
          <a:xfrm>
            <a:off x="107504" y="4450680"/>
            <a:ext cx="1656184" cy="553998"/>
          </a:xfrm>
          <a:prstGeom prst="rect">
            <a:avLst/>
          </a:prstGeom>
          <a:noFill/>
        </p:spPr>
        <p:txBody>
          <a:bodyPr wrap="square" rtlCol="0">
            <a:spAutoFit/>
          </a:bodyPr>
          <a:lstStyle/>
          <a:p>
            <a:pPr algn="ctr"/>
            <a:r>
              <a:rPr lang="it-IT" sz="1000" dirty="0" smtClean="0"/>
              <a:t>Locale commerciale - </a:t>
            </a:r>
          </a:p>
          <a:p>
            <a:pPr algn="ctr"/>
            <a:r>
              <a:rPr lang="it-IT" sz="1000" dirty="0" smtClean="0"/>
              <a:t>Ristorante</a:t>
            </a:r>
          </a:p>
          <a:p>
            <a:pPr algn="ctr"/>
            <a:r>
              <a:rPr lang="it-IT" sz="1000" dirty="0" smtClean="0"/>
              <a:t>Via </a:t>
            </a:r>
            <a:r>
              <a:rPr lang="it-IT" sz="1000" dirty="0"/>
              <a:t>U</a:t>
            </a:r>
            <a:r>
              <a:rPr lang="it-IT" sz="1000" dirty="0" smtClean="0"/>
              <a:t>go Bassi</a:t>
            </a:r>
            <a:endParaRPr lang="it-IT" sz="1000" dirty="0"/>
          </a:p>
        </p:txBody>
      </p:sp>
      <p:sp>
        <p:nvSpPr>
          <p:cNvPr id="20" name="CasellaDiTesto 19"/>
          <p:cNvSpPr txBox="1"/>
          <p:nvPr/>
        </p:nvSpPr>
        <p:spPr>
          <a:xfrm>
            <a:off x="1916088" y="4450680"/>
            <a:ext cx="1656184" cy="553998"/>
          </a:xfrm>
          <a:prstGeom prst="rect">
            <a:avLst/>
          </a:prstGeom>
          <a:noFill/>
        </p:spPr>
        <p:txBody>
          <a:bodyPr wrap="square" rtlCol="0">
            <a:spAutoFit/>
          </a:bodyPr>
          <a:lstStyle/>
          <a:p>
            <a:pPr algn="ctr"/>
            <a:r>
              <a:rPr lang="it-IT" sz="1000" dirty="0" smtClean="0"/>
              <a:t>Locale commerciale - </a:t>
            </a:r>
          </a:p>
          <a:p>
            <a:pPr algn="ctr"/>
            <a:r>
              <a:rPr lang="it-IT" sz="1000" dirty="0" smtClean="0"/>
              <a:t>Bar Caffetteria</a:t>
            </a:r>
          </a:p>
          <a:p>
            <a:pPr algn="ctr"/>
            <a:r>
              <a:rPr lang="it-IT" sz="1000" dirty="0" smtClean="0"/>
              <a:t>Via Oleari</a:t>
            </a:r>
            <a:endParaRPr lang="it-IT" sz="1000" dirty="0"/>
          </a:p>
        </p:txBody>
      </p:sp>
      <p:sp>
        <p:nvSpPr>
          <p:cNvPr id="21" name="CasellaDiTesto 20"/>
          <p:cNvSpPr txBox="1"/>
          <p:nvPr/>
        </p:nvSpPr>
        <p:spPr>
          <a:xfrm>
            <a:off x="3747327" y="4468109"/>
            <a:ext cx="1656184" cy="553998"/>
          </a:xfrm>
          <a:prstGeom prst="rect">
            <a:avLst/>
          </a:prstGeom>
          <a:noFill/>
        </p:spPr>
        <p:txBody>
          <a:bodyPr wrap="square" rtlCol="0">
            <a:spAutoFit/>
          </a:bodyPr>
          <a:lstStyle/>
          <a:p>
            <a:pPr algn="ctr"/>
            <a:r>
              <a:rPr lang="it-IT" sz="1000" dirty="0" smtClean="0"/>
              <a:t>Locale commerciale- </a:t>
            </a:r>
          </a:p>
          <a:p>
            <a:pPr algn="ctr"/>
            <a:r>
              <a:rPr lang="it-IT" sz="1000" dirty="0" smtClean="0"/>
              <a:t>Ristorante Pizzeria</a:t>
            </a:r>
          </a:p>
          <a:p>
            <a:pPr algn="ctr"/>
            <a:r>
              <a:rPr lang="it-IT" sz="1000" dirty="0" smtClean="0"/>
              <a:t>Via Calcavinazzi</a:t>
            </a:r>
            <a:endParaRPr lang="it-IT" sz="1000" dirty="0"/>
          </a:p>
        </p:txBody>
      </p:sp>
      <p:sp>
        <p:nvSpPr>
          <p:cNvPr id="22" name="CasellaDiTesto 21"/>
          <p:cNvSpPr txBox="1"/>
          <p:nvPr/>
        </p:nvSpPr>
        <p:spPr>
          <a:xfrm>
            <a:off x="5486371" y="4476576"/>
            <a:ext cx="1656184" cy="553998"/>
          </a:xfrm>
          <a:prstGeom prst="rect">
            <a:avLst/>
          </a:prstGeom>
          <a:noFill/>
        </p:spPr>
        <p:txBody>
          <a:bodyPr wrap="square" rtlCol="0">
            <a:spAutoFit/>
          </a:bodyPr>
          <a:lstStyle/>
          <a:p>
            <a:pPr algn="ctr"/>
            <a:r>
              <a:rPr lang="it-IT" sz="1000" dirty="0" smtClean="0"/>
              <a:t>Locale commerciale - </a:t>
            </a:r>
          </a:p>
          <a:p>
            <a:pPr algn="ctr"/>
            <a:r>
              <a:rPr lang="it-IT" sz="1000" dirty="0" smtClean="0"/>
              <a:t>Caffetteria</a:t>
            </a:r>
          </a:p>
          <a:p>
            <a:pPr algn="ctr"/>
            <a:r>
              <a:rPr lang="it-IT" sz="1000" dirty="0" smtClean="0"/>
              <a:t>Via Ugo Bassi</a:t>
            </a:r>
            <a:endParaRPr lang="it-IT" sz="1000" dirty="0"/>
          </a:p>
        </p:txBody>
      </p:sp>
      <p:sp>
        <p:nvSpPr>
          <p:cNvPr id="23" name="CasellaDiTesto 22"/>
          <p:cNvSpPr txBox="1"/>
          <p:nvPr/>
        </p:nvSpPr>
        <p:spPr>
          <a:xfrm>
            <a:off x="7253560" y="4493592"/>
            <a:ext cx="1656184" cy="553998"/>
          </a:xfrm>
          <a:prstGeom prst="rect">
            <a:avLst/>
          </a:prstGeom>
          <a:noFill/>
        </p:spPr>
        <p:txBody>
          <a:bodyPr wrap="square" rtlCol="0">
            <a:spAutoFit/>
          </a:bodyPr>
          <a:lstStyle/>
          <a:p>
            <a:pPr algn="ctr"/>
            <a:r>
              <a:rPr lang="it-IT" sz="1000" dirty="0" smtClean="0"/>
              <a:t>Locale commerciale - </a:t>
            </a:r>
          </a:p>
          <a:p>
            <a:pPr algn="ctr"/>
            <a:r>
              <a:rPr lang="it-IT" sz="1000" dirty="0" smtClean="0"/>
              <a:t>Bar Caffetteria</a:t>
            </a:r>
          </a:p>
          <a:p>
            <a:pPr algn="ctr"/>
            <a:r>
              <a:rPr lang="it-IT" sz="1000" dirty="0" smtClean="0"/>
              <a:t>Via Alfredo Testoni</a:t>
            </a:r>
            <a:endParaRPr lang="it-IT" sz="1000" dirty="0"/>
          </a:p>
        </p:txBody>
      </p:sp>
      <p:sp>
        <p:nvSpPr>
          <p:cNvPr id="35" name="Segnaposto numero diapositiva 34"/>
          <p:cNvSpPr>
            <a:spLocks noGrp="1"/>
          </p:cNvSpPr>
          <p:nvPr>
            <p:ph type="sldNum" sz="quarter" idx="12"/>
          </p:nvPr>
        </p:nvSpPr>
        <p:spPr/>
        <p:txBody>
          <a:bodyPr/>
          <a:lstStyle/>
          <a:p>
            <a:fld id="{6D60339B-14A1-4DD0-8D39-2240ECCF5563}" type="slidenum">
              <a:rPr lang="it-IT" smtClean="0"/>
              <a:pPr/>
              <a:t>10</a:t>
            </a:fld>
            <a:endParaRPr lang="it-IT"/>
          </a:p>
        </p:txBody>
      </p:sp>
      <p:pic>
        <p:nvPicPr>
          <p:cNvPr id="24" name="Immagine 2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25" name="Immagine 2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26" name="Immagine 2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7" name="Immagine 26"/>
          <p:cNvPicPr>
            <a:picLocks noChangeAspect="1"/>
          </p:cNvPicPr>
          <p:nvPr/>
        </p:nvPicPr>
        <p:blipFill>
          <a:blip r:embed="rId10" cstate="print">
            <a:extLst>
              <a:ext uri="{BEBA8EAE-BF5A-486C-A8C5-ECC9F3942E4B}">
                <a14:imgProps xmlns="" xmlns:a14="http://schemas.microsoft.com/office/drawing/2010/main">
                  <a14:imgLayer r:embed="rId11">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8" name="Immagine 27"/>
          <p:cNvPicPr>
            <a:picLocks noChangeAspect="1"/>
          </p:cNvPicPr>
          <p:nvPr/>
        </p:nvPicPr>
        <p:blipFill>
          <a:blip r:embed="rId10" cstate="print">
            <a:extLst>
              <a:ext uri="{BEBA8EAE-BF5A-486C-A8C5-ECC9F3942E4B}">
                <a14:imgProps xmlns="" xmlns:a14="http://schemas.microsoft.com/office/drawing/2010/main">
                  <a14:imgLayer r:embed="rId11">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9" name="Immagine 28"/>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30" name="Immagine 29"/>
          <p:cNvPicPr>
            <a:picLocks noChangeAspect="1"/>
          </p:cNvPicPr>
          <p:nvPr/>
        </p:nvPicPr>
        <p:blipFill>
          <a:blip r:embed="rId10" cstate="print">
            <a:extLst>
              <a:ext uri="{BEBA8EAE-BF5A-486C-A8C5-ECC9F3942E4B}">
                <a14:imgProps xmlns="" xmlns:a14="http://schemas.microsoft.com/office/drawing/2010/main">
                  <a14:imgLayer r:embed="rId11">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382368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68650" y="3356992"/>
            <a:ext cx="4518150" cy="1755929"/>
          </a:xfrm>
          <a:prstGeom prst="rect">
            <a:avLst/>
          </a:prstGeom>
        </p:spPr>
      </p:pic>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166" y="3356992"/>
            <a:ext cx="4755858" cy="1913371"/>
          </a:xfrm>
          <a:prstGeom prst="rect">
            <a:avLst/>
          </a:prstGeom>
        </p:spPr>
      </p:pic>
      <p:sp>
        <p:nvSpPr>
          <p:cNvPr id="3" name="Segnaposto contenuto 2"/>
          <p:cNvSpPr>
            <a:spLocks noGrp="1"/>
          </p:cNvSpPr>
          <p:nvPr>
            <p:ph idx="1"/>
          </p:nvPr>
        </p:nvSpPr>
        <p:spPr>
          <a:xfrm>
            <a:off x="323528" y="1284441"/>
            <a:ext cx="4392488" cy="4728841"/>
          </a:xfrm>
        </p:spPr>
        <p:txBody>
          <a:bodyPr>
            <a:normAutofit/>
          </a:bodyPr>
          <a:lstStyle/>
          <a:p>
            <a:pPr marL="0" indent="0">
              <a:buNone/>
            </a:pPr>
            <a:endParaRPr lang="it-IT" sz="1600" i="1" dirty="0" smtClean="0">
              <a:latin typeface="Arial" pitchFamily="34" charset="0"/>
              <a:cs typeface="Arial" pitchFamily="34" charset="0"/>
            </a:endParaRPr>
          </a:p>
          <a:p>
            <a:pPr marL="0" indent="0">
              <a:buNone/>
            </a:pPr>
            <a:endParaRPr lang="it-IT" sz="1600" i="1" dirty="0" smtClean="0">
              <a:latin typeface="Arial" pitchFamily="34" charset="0"/>
              <a:cs typeface="Arial" pitchFamily="34" charset="0"/>
            </a:endParaRPr>
          </a:p>
          <a:p>
            <a:pPr marL="0" indent="0" algn="just">
              <a:buNone/>
            </a:pPr>
            <a:endParaRPr lang="it-IT" sz="1600" i="1" dirty="0" smtClean="0">
              <a:latin typeface="Arial" pitchFamily="34" charset="0"/>
              <a:cs typeface="Arial" pitchFamily="34" charset="0"/>
            </a:endParaRPr>
          </a:p>
          <a:p>
            <a:pPr marL="0" indent="0" algn="just">
              <a:buNone/>
            </a:pPr>
            <a:endParaRPr lang="it-IT" sz="1600" i="1" dirty="0">
              <a:latin typeface="Arial" pitchFamily="34" charset="0"/>
              <a:cs typeface="Arial" pitchFamily="34" charset="0"/>
            </a:endParaRPr>
          </a:p>
          <a:p>
            <a:pPr marL="0" indent="0">
              <a:buNone/>
            </a:pPr>
            <a:endParaRPr lang="it-IT" sz="16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CasellaDiTesto 1"/>
          <p:cNvSpPr txBox="1"/>
          <p:nvPr/>
        </p:nvSpPr>
        <p:spPr>
          <a:xfrm>
            <a:off x="196776" y="1484650"/>
            <a:ext cx="8229600" cy="1323439"/>
          </a:xfrm>
          <a:prstGeom prst="rect">
            <a:avLst/>
          </a:prstGeom>
          <a:noFill/>
        </p:spPr>
        <p:txBody>
          <a:bodyPr wrap="square" rtlCol="0">
            <a:spAutoFit/>
          </a:bodyPr>
          <a:lstStyle/>
          <a:p>
            <a:endParaRPr lang="it-IT" sz="1200" dirty="0" smtClean="0">
              <a:latin typeface="Arial" pitchFamily="34" charset="0"/>
              <a:cs typeface="Arial" pitchFamily="34" charset="0"/>
            </a:endParaRPr>
          </a:p>
          <a:p>
            <a:endParaRPr lang="it-IT" sz="1400" dirty="0">
              <a:latin typeface="Arial" pitchFamily="34" charset="0"/>
              <a:cs typeface="Arial" pitchFamily="34" charset="0"/>
            </a:endParaRPr>
          </a:p>
          <a:p>
            <a:pPr marL="171450" indent="-171450">
              <a:buFont typeface="Arial" pitchFamily="34" charset="0"/>
              <a:buChar char="•"/>
            </a:pPr>
            <a:r>
              <a:rPr lang="it-IT" sz="1400" dirty="0" smtClean="0">
                <a:latin typeface="Arial" pitchFamily="34" charset="0"/>
                <a:cs typeface="Arial" pitchFamily="34" charset="0"/>
              </a:rPr>
              <a:t>Personalizzazione elementi di delimitazione</a:t>
            </a:r>
          </a:p>
          <a:p>
            <a:r>
              <a:rPr lang="it-IT" sz="1000" dirty="0">
                <a:latin typeface="Arial" pitchFamily="34" charset="0"/>
                <a:cs typeface="Arial" pitchFamily="34" charset="0"/>
              </a:rPr>
              <a:t>Nel caso della tipologia </a:t>
            </a:r>
            <a:r>
              <a:rPr lang="it-IT" sz="1000" dirty="0" smtClean="0">
                <a:latin typeface="Arial" pitchFamily="34" charset="0"/>
                <a:cs typeface="Arial" pitchFamily="34" charset="0"/>
              </a:rPr>
              <a:t>di dehor B </a:t>
            </a:r>
            <a:r>
              <a:rPr lang="it-IT" sz="1000" dirty="0">
                <a:latin typeface="Arial" pitchFamily="34" charset="0"/>
                <a:cs typeface="Arial" pitchFamily="34" charset="0"/>
              </a:rPr>
              <a:t>e C , negli elementi di </a:t>
            </a:r>
            <a:r>
              <a:rPr lang="it-IT" sz="1000" dirty="0" smtClean="0">
                <a:latin typeface="Arial" pitchFamily="34" charset="0"/>
                <a:cs typeface="Arial" pitchFamily="34" charset="0"/>
              </a:rPr>
              <a:t>delimitazione dotate di pannellature di vetro trasparente </a:t>
            </a:r>
            <a:r>
              <a:rPr lang="it-IT" sz="1000" dirty="0">
                <a:latin typeface="Arial" pitchFamily="34" charset="0"/>
                <a:cs typeface="Arial" pitchFamily="34" charset="0"/>
              </a:rPr>
              <a:t>possono </a:t>
            </a:r>
            <a:r>
              <a:rPr lang="it-IT" sz="1000" dirty="0" smtClean="0">
                <a:latin typeface="Arial" pitchFamily="34" charset="0"/>
                <a:cs typeface="Arial" pitchFamily="34" charset="0"/>
              </a:rPr>
              <a:t>personalizzar </a:t>
            </a:r>
            <a:r>
              <a:rPr lang="it-IT" sz="1000" dirty="0">
                <a:latin typeface="Arial" pitchFamily="34" charset="0"/>
                <a:cs typeface="Arial" pitchFamily="34" charset="0"/>
              </a:rPr>
              <a:t>si </a:t>
            </a:r>
            <a:r>
              <a:rPr lang="it-IT" sz="1000" dirty="0" smtClean="0">
                <a:latin typeface="Arial" pitchFamily="34" charset="0"/>
                <a:cs typeface="Arial" pitchFamily="34" charset="0"/>
              </a:rPr>
              <a:t>con diverse grafiche in relazione alla tipologia commerciale, in modo da garantire sempre una diffusa permeabilità visiva.</a:t>
            </a:r>
          </a:p>
          <a:p>
            <a:endParaRPr lang="it-IT" sz="1000" dirty="0">
              <a:latin typeface="Arial" pitchFamily="34" charset="0"/>
              <a:cs typeface="Arial" pitchFamily="34" charset="0"/>
            </a:endParaRPr>
          </a:p>
          <a:p>
            <a:endParaRPr lang="it-IT" sz="1000" dirty="0" smtClean="0">
              <a:latin typeface="Arial" pitchFamily="34" charset="0"/>
              <a:cs typeface="Arial" pitchFamily="34" charset="0"/>
            </a:endParaRPr>
          </a:p>
        </p:txBody>
      </p:sp>
      <p:sp>
        <p:nvSpPr>
          <p:cNvPr id="20" name="Elaborazione 19"/>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37" name="Connettore 4 36"/>
          <p:cNvCxnSpPr/>
          <p:nvPr/>
        </p:nvCxnSpPr>
        <p:spPr>
          <a:xfrm rot="5400000">
            <a:off x="846686" y="3304084"/>
            <a:ext cx="432046" cy="393847"/>
          </a:xfrm>
          <a:prstGeom prst="bentConnector3">
            <a:avLst>
              <a:gd name="adj1" fmla="val -95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ttangolo 66"/>
          <p:cNvSpPr/>
          <p:nvPr/>
        </p:nvSpPr>
        <p:spPr>
          <a:xfrm>
            <a:off x="1331640" y="3146484"/>
            <a:ext cx="2880320" cy="261610"/>
          </a:xfrm>
          <a:prstGeom prst="rect">
            <a:avLst/>
          </a:prstGeom>
        </p:spPr>
        <p:txBody>
          <a:bodyPr wrap="square">
            <a:spAutoFit/>
          </a:bodyPr>
          <a:lstStyle/>
          <a:p>
            <a:r>
              <a:rPr lang="it-IT" sz="1050" dirty="0" smtClean="0">
                <a:latin typeface="Arial" pitchFamily="34" charset="0"/>
                <a:cs typeface="Arial" pitchFamily="34" charset="0"/>
              </a:rPr>
              <a:t>Grafica di Skyline Bologna</a:t>
            </a:r>
            <a:endParaRPr lang="it-IT" sz="1050" dirty="0">
              <a:latin typeface="Arial" pitchFamily="34" charset="0"/>
              <a:cs typeface="Arial" pitchFamily="34" charset="0"/>
            </a:endParaRPr>
          </a:p>
        </p:txBody>
      </p:sp>
      <p:cxnSp>
        <p:nvCxnSpPr>
          <p:cNvPr id="68" name="Connettore 4 67"/>
          <p:cNvCxnSpPr/>
          <p:nvPr/>
        </p:nvCxnSpPr>
        <p:spPr>
          <a:xfrm rot="5400000">
            <a:off x="4879134" y="3311779"/>
            <a:ext cx="432046" cy="393847"/>
          </a:xfrm>
          <a:prstGeom prst="bentConnector3">
            <a:avLst>
              <a:gd name="adj1" fmla="val -95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ttangolo 68"/>
          <p:cNvSpPr/>
          <p:nvPr/>
        </p:nvSpPr>
        <p:spPr>
          <a:xfrm>
            <a:off x="5364088" y="3154179"/>
            <a:ext cx="2880320" cy="261610"/>
          </a:xfrm>
          <a:prstGeom prst="rect">
            <a:avLst/>
          </a:prstGeom>
        </p:spPr>
        <p:txBody>
          <a:bodyPr wrap="square">
            <a:spAutoFit/>
          </a:bodyPr>
          <a:lstStyle/>
          <a:p>
            <a:r>
              <a:rPr lang="it-IT" sz="1050" dirty="0" smtClean="0">
                <a:latin typeface="Arial" pitchFamily="34" charset="0"/>
                <a:cs typeface="Arial" pitchFamily="34" charset="0"/>
              </a:rPr>
              <a:t>Grafica di neve</a:t>
            </a:r>
            <a:endParaRPr lang="it-IT" sz="1050" dirty="0">
              <a:latin typeface="Arial" pitchFamily="34" charset="0"/>
              <a:cs typeface="Arial" pitchFamily="34" charset="0"/>
            </a:endParaRPr>
          </a:p>
        </p:txBody>
      </p:sp>
      <p:sp>
        <p:nvSpPr>
          <p:cNvPr id="15" name="Titolo 1"/>
          <p:cNvSpPr txBox="1">
            <a:spLocks/>
          </p:cNvSpPr>
          <p:nvPr/>
        </p:nvSpPr>
        <p:spPr>
          <a:xfrm>
            <a:off x="196776" y="260648"/>
            <a:ext cx="8590485" cy="1224136"/>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200" dirty="0">
                <a:solidFill>
                  <a:schemeClr val="tx1">
                    <a:lumMod val="65000"/>
                    <a:lumOff val="35000"/>
                  </a:schemeClr>
                </a:solidFill>
                <a:latin typeface="Arial" pitchFamily="34" charset="0"/>
                <a:cs typeface="Arial" pitchFamily="34" charset="0"/>
              </a:rPr>
              <a:t>e</a:t>
            </a:r>
            <a:r>
              <a:rPr lang="it-IT" sz="2200" dirty="0" smtClean="0">
                <a:solidFill>
                  <a:schemeClr val="tx1">
                    <a:lumMod val="65000"/>
                    <a:lumOff val="35000"/>
                  </a:schemeClr>
                </a:solidFill>
                <a:latin typeface="Arial" pitchFamily="34" charset="0"/>
                <a:cs typeface="Arial" pitchFamily="34" charset="0"/>
              </a:rPr>
              <a:t>lementi di personalizzazione</a:t>
            </a:r>
            <a:endParaRPr lang="it-IT" sz="2200" dirty="0">
              <a:solidFill>
                <a:schemeClr val="tx1">
                  <a:lumMod val="65000"/>
                  <a:lumOff val="35000"/>
                </a:schemeClr>
              </a:solidFill>
              <a:latin typeface="Arial" pitchFamily="34" charset="0"/>
              <a:cs typeface="Arial" pitchFamily="34" charset="0"/>
            </a:endParaRPr>
          </a:p>
        </p:txBody>
      </p:sp>
      <p:sp>
        <p:nvSpPr>
          <p:cNvPr id="6" name="Segnaposto numero diapositiva 5"/>
          <p:cNvSpPr>
            <a:spLocks noGrp="1"/>
          </p:cNvSpPr>
          <p:nvPr>
            <p:ph type="sldNum" sz="quarter" idx="12"/>
          </p:nvPr>
        </p:nvSpPr>
        <p:spPr/>
        <p:txBody>
          <a:bodyPr/>
          <a:lstStyle/>
          <a:p>
            <a:fld id="{6D60339B-14A1-4DD0-8D39-2240ECCF5563}" type="slidenum">
              <a:rPr lang="it-IT" smtClean="0"/>
              <a:pPr/>
              <a:t>11</a:t>
            </a:fld>
            <a:endParaRPr lang="it-IT"/>
          </a:p>
        </p:txBody>
      </p:sp>
      <p:pic>
        <p:nvPicPr>
          <p:cNvPr id="19" name="Immagine 1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21" name="Immagine 2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22" name="Immagine 2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3" name="Immagine 22"/>
          <p:cNvPicPr>
            <a:picLocks noChangeAspect="1"/>
          </p:cNvPicPr>
          <p:nvPr/>
        </p:nvPicPr>
        <p:blipFill>
          <a:blip r:embed="rId7" cstate="print">
            <a:extLst>
              <a:ext uri="{BEBA8EAE-BF5A-486C-A8C5-ECC9F3942E4B}">
                <a14:imgProps xmlns="" xmlns:a14="http://schemas.microsoft.com/office/drawing/2010/main">
                  <a14:imgLayer r:embed="rId8">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4" name="Immagine 23"/>
          <p:cNvPicPr>
            <a:picLocks noChangeAspect="1"/>
          </p:cNvPicPr>
          <p:nvPr/>
        </p:nvPicPr>
        <p:blipFill>
          <a:blip r:embed="rId7" cstate="print">
            <a:extLst>
              <a:ext uri="{BEBA8EAE-BF5A-486C-A8C5-ECC9F3942E4B}">
                <a14:imgProps xmlns="" xmlns:a14="http://schemas.microsoft.com/office/drawing/2010/main">
                  <a14:imgLayer r:embed="rId8">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5" name="Immagine 2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6" name="Immagine 25"/>
          <p:cNvPicPr>
            <a:picLocks noChangeAspect="1"/>
          </p:cNvPicPr>
          <p:nvPr/>
        </p:nvPicPr>
        <p:blipFill>
          <a:blip r:embed="rId7" cstate="print">
            <a:extLst>
              <a:ext uri="{BEBA8EAE-BF5A-486C-A8C5-ECC9F3942E4B}">
                <a14:imgProps xmlns="" xmlns:a14="http://schemas.microsoft.com/office/drawing/2010/main">
                  <a14:imgLayer r:embed="rId8">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3930749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224776"/>
            <a:ext cx="9125260" cy="3678803"/>
          </a:xfrm>
          <a:prstGeom prst="rect">
            <a:avLst/>
          </a:prstGeom>
        </p:spPr>
      </p:pic>
      <p:sp>
        <p:nvSpPr>
          <p:cNvPr id="3" name="Segnaposto contenuto 2"/>
          <p:cNvSpPr>
            <a:spLocks noGrp="1"/>
          </p:cNvSpPr>
          <p:nvPr>
            <p:ph idx="1"/>
          </p:nvPr>
        </p:nvSpPr>
        <p:spPr>
          <a:xfrm>
            <a:off x="323528" y="1284441"/>
            <a:ext cx="4392488" cy="4728841"/>
          </a:xfrm>
        </p:spPr>
        <p:txBody>
          <a:bodyPr>
            <a:normAutofit/>
          </a:bodyPr>
          <a:lstStyle/>
          <a:p>
            <a:pPr marL="0" indent="0">
              <a:buNone/>
            </a:pPr>
            <a:endParaRPr lang="it-IT" sz="1600" i="1" dirty="0" smtClean="0">
              <a:latin typeface="Arial" pitchFamily="34" charset="0"/>
              <a:cs typeface="Arial" pitchFamily="34" charset="0"/>
            </a:endParaRPr>
          </a:p>
          <a:p>
            <a:pPr marL="0" indent="0">
              <a:buNone/>
            </a:pPr>
            <a:endParaRPr lang="it-IT" sz="1600" i="1" dirty="0" smtClean="0">
              <a:latin typeface="Arial" pitchFamily="34" charset="0"/>
              <a:cs typeface="Arial" pitchFamily="34" charset="0"/>
            </a:endParaRPr>
          </a:p>
          <a:p>
            <a:pPr marL="0" indent="0" algn="just">
              <a:buNone/>
            </a:pPr>
            <a:endParaRPr lang="it-IT" sz="1600" i="1" dirty="0" smtClean="0">
              <a:latin typeface="Arial" pitchFamily="34" charset="0"/>
              <a:cs typeface="Arial" pitchFamily="34" charset="0"/>
            </a:endParaRPr>
          </a:p>
          <a:p>
            <a:pPr marL="0" indent="0" algn="just">
              <a:buNone/>
            </a:pPr>
            <a:endParaRPr lang="it-IT" sz="1600" i="1" dirty="0">
              <a:latin typeface="Arial" pitchFamily="34" charset="0"/>
              <a:cs typeface="Arial" pitchFamily="34" charset="0"/>
            </a:endParaRPr>
          </a:p>
          <a:p>
            <a:pPr marL="0" indent="0">
              <a:buNone/>
            </a:pPr>
            <a:endParaRPr lang="it-IT" sz="16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4" name="Titolo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it-IT" sz="3200" dirty="0">
              <a:solidFill>
                <a:schemeClr val="tx1">
                  <a:lumMod val="65000"/>
                  <a:lumOff val="35000"/>
                </a:schemeClr>
              </a:solidFill>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CasellaDiTesto 1"/>
          <p:cNvSpPr txBox="1"/>
          <p:nvPr/>
        </p:nvSpPr>
        <p:spPr>
          <a:xfrm>
            <a:off x="196776" y="1484650"/>
            <a:ext cx="8229600" cy="1231106"/>
          </a:xfrm>
          <a:prstGeom prst="rect">
            <a:avLst/>
          </a:prstGeom>
          <a:noFill/>
        </p:spPr>
        <p:txBody>
          <a:bodyPr wrap="square" rtlCol="0">
            <a:spAutoFit/>
          </a:bodyPr>
          <a:lstStyle/>
          <a:p>
            <a:endParaRPr lang="it-IT" sz="1600" i="1" dirty="0" smtClean="0">
              <a:latin typeface="Arial" pitchFamily="34" charset="0"/>
              <a:cs typeface="Arial" pitchFamily="34" charset="0"/>
            </a:endParaRPr>
          </a:p>
          <a:p>
            <a:pPr marL="285750" indent="-285750">
              <a:buFont typeface="Arial" pitchFamily="34" charset="0"/>
              <a:buChar char="•"/>
            </a:pPr>
            <a:r>
              <a:rPr lang="it-IT" sz="1400" dirty="0" smtClean="0">
                <a:latin typeface="Arial" pitchFamily="34" charset="0"/>
                <a:cs typeface="Arial" pitchFamily="34" charset="0"/>
              </a:rPr>
              <a:t>Insegna</a:t>
            </a:r>
          </a:p>
          <a:p>
            <a:r>
              <a:rPr lang="it-IT" sz="1000" dirty="0">
                <a:latin typeface="Arial" pitchFamily="34" charset="0"/>
                <a:cs typeface="Arial" pitchFamily="34" charset="0"/>
              </a:rPr>
              <a:t>è</a:t>
            </a:r>
            <a:r>
              <a:rPr lang="it-IT" sz="1000" dirty="0" smtClean="0">
                <a:latin typeface="Arial" pitchFamily="34" charset="0"/>
                <a:cs typeface="Arial" pitchFamily="34" charset="0"/>
              </a:rPr>
              <a:t> </a:t>
            </a:r>
            <a:r>
              <a:rPr lang="it-IT" sz="1000" dirty="0">
                <a:latin typeface="Arial" pitchFamily="34" charset="0"/>
                <a:cs typeface="Arial" pitchFamily="34" charset="0"/>
              </a:rPr>
              <a:t>lo </a:t>
            </a:r>
            <a:r>
              <a:rPr lang="it-IT" sz="1000" dirty="0" smtClean="0">
                <a:latin typeface="Arial" pitchFamily="34" charset="0"/>
                <a:cs typeface="Arial" pitchFamily="34" charset="0"/>
              </a:rPr>
              <a:t>strumento totalmente personalizzabile, </a:t>
            </a:r>
            <a:r>
              <a:rPr lang="it-IT" sz="1000" dirty="0">
                <a:latin typeface="Arial" pitchFamily="34" charset="0"/>
                <a:cs typeface="Arial" pitchFamily="34" charset="0"/>
              </a:rPr>
              <a:t>in genere una </a:t>
            </a:r>
            <a:r>
              <a:rPr lang="it-IT" sz="1000" dirty="0" smtClean="0">
                <a:latin typeface="Arial" pitchFamily="34" charset="0"/>
                <a:cs typeface="Arial" pitchFamily="34" charset="0"/>
              </a:rPr>
              <a:t>scritta con logo, </a:t>
            </a:r>
            <a:r>
              <a:rPr lang="it-IT" sz="1000" dirty="0">
                <a:latin typeface="Arial" pitchFamily="34" charset="0"/>
                <a:cs typeface="Arial" pitchFamily="34" charset="0"/>
              </a:rPr>
              <a:t>atto a contraddistinguere e a indicare al pubblico i locali o il luogo di svolgimento di </a:t>
            </a:r>
            <a:r>
              <a:rPr lang="it-IT" sz="1000" dirty="0" smtClean="0">
                <a:latin typeface="Arial" pitchFamily="34" charset="0"/>
                <a:cs typeface="Arial" pitchFamily="34" charset="0"/>
              </a:rPr>
              <a:t>un'attività commerciale. </a:t>
            </a:r>
          </a:p>
          <a:p>
            <a:endParaRPr lang="it-IT" sz="1200" dirty="0" smtClean="0">
              <a:latin typeface="Arial" pitchFamily="34" charset="0"/>
              <a:cs typeface="Arial" pitchFamily="34" charset="0"/>
            </a:endParaRPr>
          </a:p>
          <a:p>
            <a:endParaRPr lang="it-IT" sz="1200" dirty="0">
              <a:latin typeface="Arial" pitchFamily="34" charset="0"/>
              <a:cs typeface="Arial" pitchFamily="34" charset="0"/>
            </a:endParaRPr>
          </a:p>
        </p:txBody>
      </p:sp>
      <p:sp>
        <p:nvSpPr>
          <p:cNvPr id="12" name="Elaborazione 11"/>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Connettore 13"/>
          <p:cNvSpPr/>
          <p:nvPr/>
        </p:nvSpPr>
        <p:spPr>
          <a:xfrm>
            <a:off x="4716016" y="3140968"/>
            <a:ext cx="1674924" cy="1728192"/>
          </a:xfrm>
          <a:prstGeom prst="flowChartConnecto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4 17"/>
          <p:cNvCxnSpPr/>
          <p:nvPr/>
        </p:nvCxnSpPr>
        <p:spPr>
          <a:xfrm rot="5400000">
            <a:off x="5524508" y="2725321"/>
            <a:ext cx="432043" cy="399251"/>
          </a:xfrm>
          <a:prstGeom prst="bentConnector3">
            <a:avLst>
              <a:gd name="adj1" fmla="val 100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5940155" y="2578120"/>
            <a:ext cx="2880320" cy="261610"/>
          </a:xfrm>
          <a:prstGeom prst="rect">
            <a:avLst/>
          </a:prstGeom>
        </p:spPr>
        <p:txBody>
          <a:bodyPr wrap="square">
            <a:spAutoFit/>
          </a:bodyPr>
          <a:lstStyle/>
          <a:p>
            <a:r>
              <a:rPr lang="it-IT" sz="1050" dirty="0" smtClean="0">
                <a:latin typeface="Arial" pitchFamily="34" charset="0"/>
                <a:cs typeface="Arial" pitchFamily="34" charset="0"/>
              </a:rPr>
              <a:t>Insegna personalizzabile</a:t>
            </a:r>
            <a:endParaRPr lang="it-IT" sz="1050" dirty="0">
              <a:latin typeface="Arial" pitchFamily="34" charset="0"/>
              <a:cs typeface="Arial" pitchFamily="34" charset="0"/>
            </a:endParaRPr>
          </a:p>
        </p:txBody>
      </p:sp>
      <p:sp>
        <p:nvSpPr>
          <p:cNvPr id="15" name="Titolo 1"/>
          <p:cNvSpPr txBox="1">
            <a:spLocks/>
          </p:cNvSpPr>
          <p:nvPr/>
        </p:nvSpPr>
        <p:spPr>
          <a:xfrm>
            <a:off x="196776" y="274638"/>
            <a:ext cx="8590485" cy="1210146"/>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200" dirty="0">
                <a:solidFill>
                  <a:schemeClr val="tx1">
                    <a:lumMod val="65000"/>
                    <a:lumOff val="35000"/>
                  </a:schemeClr>
                </a:solidFill>
                <a:latin typeface="Arial" pitchFamily="34" charset="0"/>
                <a:cs typeface="Arial" pitchFamily="34" charset="0"/>
              </a:rPr>
              <a:t>e</a:t>
            </a:r>
            <a:r>
              <a:rPr lang="it-IT" sz="2200" dirty="0" smtClean="0">
                <a:solidFill>
                  <a:schemeClr val="tx1">
                    <a:lumMod val="65000"/>
                    <a:lumOff val="35000"/>
                  </a:schemeClr>
                </a:solidFill>
                <a:latin typeface="Arial" pitchFamily="34" charset="0"/>
                <a:cs typeface="Arial" pitchFamily="34" charset="0"/>
              </a:rPr>
              <a:t>lementi di personalizzazione</a:t>
            </a:r>
            <a:endParaRPr lang="it-IT" sz="2200" dirty="0">
              <a:solidFill>
                <a:schemeClr val="tx1">
                  <a:lumMod val="65000"/>
                  <a:lumOff val="35000"/>
                </a:schemeClr>
              </a:solidFill>
              <a:latin typeface="Arial" pitchFamily="34" charset="0"/>
              <a:cs typeface="Arial" pitchFamily="34" charset="0"/>
            </a:endParaRPr>
          </a:p>
        </p:txBody>
      </p:sp>
      <p:sp>
        <p:nvSpPr>
          <p:cNvPr id="8" name="Segnaposto numero diapositiva 7"/>
          <p:cNvSpPr>
            <a:spLocks noGrp="1"/>
          </p:cNvSpPr>
          <p:nvPr>
            <p:ph type="sldNum" sz="quarter" idx="12"/>
          </p:nvPr>
        </p:nvSpPr>
        <p:spPr/>
        <p:txBody>
          <a:bodyPr/>
          <a:lstStyle/>
          <a:p>
            <a:fld id="{6D60339B-14A1-4DD0-8D39-2240ECCF5563}" type="slidenum">
              <a:rPr lang="it-IT" smtClean="0"/>
              <a:pPr/>
              <a:t>12</a:t>
            </a:fld>
            <a:endParaRPr lang="it-IT"/>
          </a:p>
        </p:txBody>
      </p:sp>
      <p:pic>
        <p:nvPicPr>
          <p:cNvPr id="20" name="Immagine 1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21" name="Immagine 2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22" name="Immagine 2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4" name="Immagine 23"/>
          <p:cNvPicPr>
            <a:picLocks noChangeAspect="1"/>
          </p:cNvPicPr>
          <p:nvPr/>
        </p:nvPicPr>
        <p:blipFill>
          <a:blip r:embed="rId6" cstate="print">
            <a:extLst>
              <a:ext uri="{BEBA8EAE-BF5A-486C-A8C5-ECC9F3942E4B}">
                <a14:imgProps xmlns="" xmlns:a14="http://schemas.microsoft.com/office/drawing/2010/main">
                  <a14:imgLayer r:embed="rId7">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5" name="Immagine 24"/>
          <p:cNvPicPr>
            <a:picLocks noChangeAspect="1"/>
          </p:cNvPicPr>
          <p:nvPr/>
        </p:nvPicPr>
        <p:blipFill>
          <a:blip r:embed="rId6" cstate="print">
            <a:extLst>
              <a:ext uri="{BEBA8EAE-BF5A-486C-A8C5-ECC9F3942E4B}">
                <a14:imgProps xmlns="" xmlns:a14="http://schemas.microsoft.com/office/drawing/2010/main">
                  <a14:imgLayer r:embed="rId7">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6" name="Immagine 2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7" name="Immagine 26"/>
          <p:cNvPicPr>
            <a:picLocks noChangeAspect="1"/>
          </p:cNvPicPr>
          <p:nvPr/>
        </p:nvPicPr>
        <p:blipFill>
          <a:blip r:embed="rId6" cstate="print">
            <a:extLst>
              <a:ext uri="{BEBA8EAE-BF5A-486C-A8C5-ECC9F3942E4B}">
                <a14:imgProps xmlns="" xmlns:a14="http://schemas.microsoft.com/office/drawing/2010/main">
                  <a14:imgLayer r:embed="rId7">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918676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1720" y="2447595"/>
            <a:ext cx="3237100" cy="3237100"/>
          </a:xfrm>
          <a:prstGeom prst="rect">
            <a:avLst/>
          </a:prstGeom>
        </p:spPr>
      </p:pic>
      <p:sp>
        <p:nvSpPr>
          <p:cNvPr id="3" name="Segnaposto contenuto 2"/>
          <p:cNvSpPr>
            <a:spLocks noGrp="1"/>
          </p:cNvSpPr>
          <p:nvPr>
            <p:ph idx="1"/>
          </p:nvPr>
        </p:nvSpPr>
        <p:spPr>
          <a:xfrm>
            <a:off x="323528" y="1284441"/>
            <a:ext cx="4392488" cy="4728841"/>
          </a:xfrm>
        </p:spPr>
        <p:txBody>
          <a:bodyPr>
            <a:normAutofit/>
          </a:bodyPr>
          <a:lstStyle/>
          <a:p>
            <a:pPr marL="0" indent="0">
              <a:buNone/>
            </a:pPr>
            <a:endParaRPr lang="it-IT" sz="1600" i="1" dirty="0" smtClean="0">
              <a:latin typeface="Arial" pitchFamily="34" charset="0"/>
              <a:cs typeface="Arial" pitchFamily="34" charset="0"/>
            </a:endParaRPr>
          </a:p>
          <a:p>
            <a:pPr marL="0" indent="0">
              <a:buNone/>
            </a:pPr>
            <a:endParaRPr lang="it-IT" sz="1600" i="1" dirty="0" smtClean="0">
              <a:latin typeface="Arial" pitchFamily="34" charset="0"/>
              <a:cs typeface="Arial" pitchFamily="34" charset="0"/>
            </a:endParaRPr>
          </a:p>
          <a:p>
            <a:pPr marL="0" indent="0" algn="just">
              <a:buNone/>
            </a:pPr>
            <a:endParaRPr lang="it-IT" sz="1600" i="1" dirty="0" smtClean="0">
              <a:latin typeface="Arial" pitchFamily="34" charset="0"/>
              <a:cs typeface="Arial" pitchFamily="34" charset="0"/>
            </a:endParaRPr>
          </a:p>
          <a:p>
            <a:pPr marL="0" indent="0" algn="just">
              <a:buNone/>
            </a:pPr>
            <a:endParaRPr lang="it-IT" sz="1600" i="1" dirty="0">
              <a:latin typeface="Arial" pitchFamily="34" charset="0"/>
              <a:cs typeface="Arial" pitchFamily="34" charset="0"/>
            </a:endParaRPr>
          </a:p>
          <a:p>
            <a:pPr marL="0" indent="0">
              <a:buNone/>
            </a:pPr>
            <a:endParaRPr lang="it-IT" sz="16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CasellaDiTesto 1"/>
          <p:cNvSpPr txBox="1"/>
          <p:nvPr/>
        </p:nvSpPr>
        <p:spPr>
          <a:xfrm>
            <a:off x="196776" y="1484651"/>
            <a:ext cx="5239319" cy="2546851"/>
          </a:xfrm>
          <a:prstGeom prst="rect">
            <a:avLst/>
          </a:prstGeom>
          <a:noFill/>
        </p:spPr>
        <p:txBody>
          <a:bodyPr wrap="square" rtlCol="0">
            <a:spAutoFit/>
          </a:bodyPr>
          <a:lstStyle/>
          <a:p>
            <a:endParaRPr lang="it-IT" sz="1600" i="1" dirty="0">
              <a:latin typeface="Arial" pitchFamily="34" charset="0"/>
              <a:cs typeface="Arial" pitchFamily="34" charset="0"/>
            </a:endParaRPr>
          </a:p>
          <a:p>
            <a:pPr marL="171450" indent="-171450">
              <a:buFont typeface="Arial" pitchFamily="34" charset="0"/>
              <a:buChar char="•"/>
            </a:pPr>
            <a:r>
              <a:rPr lang="it-IT" sz="1400" dirty="0" smtClean="0">
                <a:latin typeface="Arial" pitchFamily="34" charset="0"/>
                <a:cs typeface="Arial" pitchFamily="34" charset="0"/>
              </a:rPr>
              <a:t>Arredo interno</a:t>
            </a:r>
          </a:p>
          <a:p>
            <a:endParaRPr lang="it-IT" sz="1400" dirty="0" smtClean="0">
              <a:latin typeface="Arial" pitchFamily="34" charset="0"/>
              <a:cs typeface="Arial" pitchFamily="34" charset="0"/>
            </a:endParaRPr>
          </a:p>
          <a:p>
            <a:pPr algn="just"/>
            <a:r>
              <a:rPr lang="it-IT" sz="1000" dirty="0" smtClean="0">
                <a:latin typeface="Arial" pitchFamily="34" charset="0"/>
                <a:cs typeface="Arial" pitchFamily="34" charset="0"/>
              </a:rPr>
              <a:t>L’arredo interno sta  costituito per i seguenti elementi:</a:t>
            </a:r>
          </a:p>
          <a:p>
            <a:pPr algn="just"/>
            <a:endParaRPr lang="it-IT" sz="1000" dirty="0">
              <a:latin typeface="Arial" pitchFamily="34" charset="0"/>
              <a:cs typeface="Arial" pitchFamily="34" charset="0"/>
            </a:endParaRPr>
          </a:p>
          <a:p>
            <a:pPr algn="just"/>
            <a:endParaRPr lang="it-IT" sz="1050" dirty="0" smtClean="0">
              <a:latin typeface="Arial" pitchFamily="34" charset="0"/>
              <a:cs typeface="Arial" pitchFamily="34" charset="0"/>
            </a:endParaRPr>
          </a:p>
          <a:p>
            <a:pPr marL="171450" indent="-171450" algn="just">
              <a:buFont typeface="Arial" pitchFamily="34" charset="0"/>
              <a:buChar char="•"/>
            </a:pPr>
            <a:r>
              <a:rPr lang="it-IT" sz="1050" dirty="0" smtClean="0">
                <a:latin typeface="Arial" pitchFamily="34" charset="0"/>
                <a:cs typeface="Arial" pitchFamily="34" charset="0"/>
              </a:rPr>
              <a:t>tavolini </a:t>
            </a:r>
            <a:endParaRPr lang="it-IT" sz="1050" dirty="0">
              <a:latin typeface="Arial" pitchFamily="34" charset="0"/>
              <a:cs typeface="Arial" pitchFamily="34" charset="0"/>
            </a:endParaRPr>
          </a:p>
          <a:p>
            <a:pPr marL="171450" indent="-171450" algn="just">
              <a:buFont typeface="Arial" pitchFamily="34" charset="0"/>
              <a:buChar char="•"/>
            </a:pPr>
            <a:r>
              <a:rPr lang="it-IT" sz="1050" dirty="0" smtClean="0">
                <a:latin typeface="Arial" pitchFamily="34" charset="0"/>
                <a:cs typeface="Arial" pitchFamily="34" charset="0"/>
              </a:rPr>
              <a:t>sedute</a:t>
            </a:r>
          </a:p>
          <a:p>
            <a:pPr marL="171450" indent="-171450" algn="just">
              <a:buFont typeface="Arial" pitchFamily="34" charset="0"/>
              <a:buChar char="•"/>
            </a:pPr>
            <a:r>
              <a:rPr lang="it-IT" sz="1050" dirty="0" smtClean="0">
                <a:latin typeface="Arial" pitchFamily="34" charset="0"/>
                <a:cs typeface="Arial" pitchFamily="34" charset="0"/>
              </a:rPr>
              <a:t>banchi speciali</a:t>
            </a:r>
          </a:p>
          <a:p>
            <a:pPr marL="171450" indent="-171450" algn="just">
              <a:buFont typeface="Arial" pitchFamily="34" charset="0"/>
              <a:buChar char="•"/>
            </a:pPr>
            <a:r>
              <a:rPr lang="it-IT" sz="1050" dirty="0" smtClean="0">
                <a:latin typeface="Arial" pitchFamily="34" charset="0"/>
                <a:cs typeface="Arial" pitchFamily="34" charset="0"/>
              </a:rPr>
              <a:t>corpi illuminati</a:t>
            </a:r>
          </a:p>
          <a:p>
            <a:pPr marL="171450" indent="-171450" algn="just">
              <a:buFont typeface="Arial" pitchFamily="34" charset="0"/>
              <a:buChar char="•"/>
            </a:pPr>
            <a:r>
              <a:rPr lang="it-IT" sz="1050" dirty="0" smtClean="0">
                <a:latin typeface="Arial" pitchFamily="34" charset="0"/>
                <a:cs typeface="Arial" pitchFamily="34" charset="0"/>
              </a:rPr>
              <a:t>apparecchi per il riscaldamento </a:t>
            </a:r>
            <a:endParaRPr lang="it-IT" sz="1050" dirty="0">
              <a:latin typeface="Arial" pitchFamily="34" charset="0"/>
              <a:cs typeface="Arial" pitchFamily="34" charset="0"/>
            </a:endParaRPr>
          </a:p>
          <a:p>
            <a:pPr marL="171450" indent="-171450" algn="just">
              <a:buFont typeface="Arial" pitchFamily="34" charset="0"/>
              <a:buChar char="•"/>
            </a:pPr>
            <a:r>
              <a:rPr lang="it-IT" sz="1050" dirty="0" smtClean="0">
                <a:latin typeface="Arial" pitchFamily="34" charset="0"/>
                <a:cs typeface="Arial" pitchFamily="34" charset="0"/>
              </a:rPr>
              <a:t>arredo vegetale</a:t>
            </a:r>
          </a:p>
          <a:p>
            <a:pPr algn="just"/>
            <a:endParaRPr lang="it-IT" sz="1000" dirty="0">
              <a:latin typeface="Arial" pitchFamily="34" charset="0"/>
              <a:cs typeface="Arial" pitchFamily="34" charset="0"/>
            </a:endParaRPr>
          </a:p>
          <a:p>
            <a:endParaRPr lang="it-IT" sz="1200" dirty="0">
              <a:latin typeface="Arial" pitchFamily="34" charset="0"/>
              <a:cs typeface="Arial" pitchFamily="34" charset="0"/>
            </a:endParaRPr>
          </a:p>
        </p:txBody>
      </p:sp>
      <p:sp>
        <p:nvSpPr>
          <p:cNvPr id="12" name="Elaborazione 11"/>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4" name="Immagin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64587" y="2373265"/>
            <a:ext cx="3445157" cy="3077674"/>
          </a:xfrm>
          <a:prstGeom prst="rect">
            <a:avLst/>
          </a:prstGeom>
        </p:spPr>
      </p:pic>
      <p:pic>
        <p:nvPicPr>
          <p:cNvPr id="11" name="Immagin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64587" y="1394182"/>
            <a:ext cx="3427893" cy="2106826"/>
          </a:xfrm>
          <a:prstGeom prst="rect">
            <a:avLst/>
          </a:prstGeom>
        </p:spPr>
      </p:pic>
      <p:sp>
        <p:nvSpPr>
          <p:cNvPr id="15" name="Titolo 1"/>
          <p:cNvSpPr txBox="1">
            <a:spLocks/>
          </p:cNvSpPr>
          <p:nvPr/>
        </p:nvSpPr>
        <p:spPr>
          <a:xfrm>
            <a:off x="196776" y="341784"/>
            <a:ext cx="8590485"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200" dirty="0">
                <a:solidFill>
                  <a:schemeClr val="tx1">
                    <a:lumMod val="65000"/>
                    <a:lumOff val="35000"/>
                  </a:schemeClr>
                </a:solidFill>
                <a:latin typeface="Arial" pitchFamily="34" charset="0"/>
                <a:cs typeface="Arial" pitchFamily="34" charset="0"/>
              </a:rPr>
              <a:t>e</a:t>
            </a:r>
            <a:r>
              <a:rPr lang="it-IT" sz="2200" dirty="0" smtClean="0">
                <a:solidFill>
                  <a:schemeClr val="tx1">
                    <a:lumMod val="65000"/>
                    <a:lumOff val="35000"/>
                  </a:schemeClr>
                </a:solidFill>
                <a:latin typeface="Arial" pitchFamily="34" charset="0"/>
                <a:cs typeface="Arial" pitchFamily="34" charset="0"/>
              </a:rPr>
              <a:t>lementi di personalizzazione</a:t>
            </a:r>
            <a:endParaRPr lang="it-IT" sz="2200" dirty="0">
              <a:solidFill>
                <a:schemeClr val="tx1">
                  <a:lumMod val="65000"/>
                  <a:lumOff val="35000"/>
                </a:schemeClr>
              </a:solidFill>
              <a:latin typeface="Arial" pitchFamily="34" charset="0"/>
              <a:cs typeface="Arial" pitchFamily="34" charset="0"/>
            </a:endParaRPr>
          </a:p>
        </p:txBody>
      </p:sp>
      <p:sp>
        <p:nvSpPr>
          <p:cNvPr id="6" name="Segnaposto numero diapositiva 5"/>
          <p:cNvSpPr>
            <a:spLocks noGrp="1"/>
          </p:cNvSpPr>
          <p:nvPr>
            <p:ph type="sldNum" sz="quarter" idx="12"/>
          </p:nvPr>
        </p:nvSpPr>
        <p:spPr/>
        <p:txBody>
          <a:bodyPr/>
          <a:lstStyle/>
          <a:p>
            <a:fld id="{6D60339B-14A1-4DD0-8D39-2240ECCF5563}" type="slidenum">
              <a:rPr lang="it-IT" smtClean="0"/>
              <a:pPr/>
              <a:t>13</a:t>
            </a:fld>
            <a:endParaRPr lang="it-IT"/>
          </a:p>
        </p:txBody>
      </p:sp>
      <p:pic>
        <p:nvPicPr>
          <p:cNvPr id="19" name="Immagine 1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20" name="Immagine 1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21" name="Immagine 2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2" name="Immagine 21"/>
          <p:cNvPicPr>
            <a:picLocks noChangeAspect="1"/>
          </p:cNvPicPr>
          <p:nvPr/>
        </p:nvPicPr>
        <p:blipFill>
          <a:blip r:embed="rId8" cstate="print">
            <a:extLst>
              <a:ext uri="{BEBA8EAE-BF5A-486C-A8C5-ECC9F3942E4B}">
                <a14:imgProps xmlns="" xmlns:a14="http://schemas.microsoft.com/office/drawing/2010/main">
                  <a14:imgLayer r:embed="rId9">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3" name="Immagine 22"/>
          <p:cNvPicPr>
            <a:picLocks noChangeAspect="1"/>
          </p:cNvPicPr>
          <p:nvPr/>
        </p:nvPicPr>
        <p:blipFill>
          <a:blip r:embed="rId8" cstate="print">
            <a:extLst>
              <a:ext uri="{BEBA8EAE-BF5A-486C-A8C5-ECC9F3942E4B}">
                <a14:imgProps xmlns="" xmlns:a14="http://schemas.microsoft.com/office/drawing/2010/main">
                  <a14:imgLayer r:embed="rId9">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4" name="Immagine 2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5" name="Immagine 24"/>
          <p:cNvPicPr>
            <a:picLocks noChangeAspect="1"/>
          </p:cNvPicPr>
          <p:nvPr/>
        </p:nvPicPr>
        <p:blipFill>
          <a:blip r:embed="rId8" cstate="print">
            <a:extLst>
              <a:ext uri="{BEBA8EAE-BF5A-486C-A8C5-ECC9F3942E4B}">
                <a14:imgProps xmlns="" xmlns:a14="http://schemas.microsoft.com/office/drawing/2010/main">
                  <a14:imgLayer r:embed="rId9">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1574984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5326" y="1458011"/>
            <a:ext cx="4392488" cy="4728841"/>
          </a:xfrm>
        </p:spPr>
        <p:txBody>
          <a:bodyPr>
            <a:normAutofit/>
          </a:bodyPr>
          <a:lstStyle/>
          <a:p>
            <a:pPr marL="0" indent="0">
              <a:buNone/>
            </a:pPr>
            <a:endParaRPr lang="it-IT" sz="1600" i="1" dirty="0" smtClean="0">
              <a:latin typeface="Arial" pitchFamily="34" charset="0"/>
              <a:cs typeface="Arial" pitchFamily="34" charset="0"/>
            </a:endParaRPr>
          </a:p>
          <a:p>
            <a:pPr marL="0" indent="0">
              <a:buNone/>
            </a:pPr>
            <a:endParaRPr lang="it-IT" sz="1600" i="1" dirty="0" smtClean="0">
              <a:latin typeface="Arial" pitchFamily="34" charset="0"/>
              <a:cs typeface="Arial" pitchFamily="34" charset="0"/>
            </a:endParaRPr>
          </a:p>
          <a:p>
            <a:pPr marL="0" indent="0" algn="just">
              <a:buNone/>
            </a:pPr>
            <a:endParaRPr lang="it-IT" sz="1600" i="1" dirty="0" smtClean="0">
              <a:latin typeface="Arial" pitchFamily="34" charset="0"/>
              <a:cs typeface="Arial" pitchFamily="34" charset="0"/>
            </a:endParaRPr>
          </a:p>
          <a:p>
            <a:pPr marL="0" indent="0" algn="just">
              <a:buNone/>
            </a:pPr>
            <a:endParaRPr lang="it-IT" sz="1600" i="1" dirty="0">
              <a:latin typeface="Arial" pitchFamily="34" charset="0"/>
              <a:cs typeface="Arial" pitchFamily="34" charset="0"/>
            </a:endParaRPr>
          </a:p>
          <a:p>
            <a:pPr marL="0" indent="0">
              <a:buNone/>
            </a:pPr>
            <a:endParaRPr lang="it-IT" sz="16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CasellaDiTesto 1"/>
          <p:cNvSpPr txBox="1"/>
          <p:nvPr/>
        </p:nvSpPr>
        <p:spPr>
          <a:xfrm>
            <a:off x="196777" y="1484651"/>
            <a:ext cx="2935064" cy="3200876"/>
          </a:xfrm>
          <a:prstGeom prst="rect">
            <a:avLst/>
          </a:prstGeom>
          <a:noFill/>
        </p:spPr>
        <p:txBody>
          <a:bodyPr wrap="square" rtlCol="0">
            <a:spAutoFit/>
          </a:bodyPr>
          <a:lstStyle/>
          <a:p>
            <a:pPr algn="just"/>
            <a:endParaRPr lang="it-IT" sz="1200" dirty="0" smtClean="0">
              <a:latin typeface="Arial" pitchFamily="34" charset="0"/>
              <a:cs typeface="Arial" pitchFamily="34" charset="0"/>
            </a:endParaRPr>
          </a:p>
          <a:p>
            <a:pPr algn="just"/>
            <a:endParaRPr lang="it-IT" sz="1200" dirty="0" smtClean="0">
              <a:latin typeface="Arial" pitchFamily="34" charset="0"/>
              <a:cs typeface="Arial" pitchFamily="34" charset="0"/>
            </a:endParaRPr>
          </a:p>
          <a:p>
            <a:pPr marL="171450" lvl="0" indent="-171450" algn="just">
              <a:buFont typeface="Arial" pitchFamily="34" charset="0"/>
              <a:buChar char="•"/>
            </a:pPr>
            <a:r>
              <a:rPr lang="it-IT" sz="1200" dirty="0">
                <a:solidFill>
                  <a:prstClr val="black"/>
                </a:solidFill>
                <a:latin typeface="Arial" pitchFamily="34" charset="0"/>
                <a:cs typeface="Arial" pitchFamily="34" charset="0"/>
              </a:rPr>
              <a:t>I tavolini </a:t>
            </a:r>
            <a:r>
              <a:rPr lang="it-IT" sz="1000" dirty="0">
                <a:solidFill>
                  <a:prstClr val="black"/>
                </a:solidFill>
                <a:latin typeface="Arial" pitchFamily="34" charset="0"/>
                <a:cs typeface="Arial" pitchFamily="34" charset="0"/>
              </a:rPr>
              <a:t>hanno dimensione contenute ( piani di dimensione massima pari a 80x80 o di diametro massimo 80 cm), strutture in metallo, legno o materiale plastico e piani di appoggio in metallo, legno, pietra o materiale plastico</a:t>
            </a:r>
            <a:r>
              <a:rPr lang="it-IT" sz="1000" dirty="0" smtClean="0">
                <a:solidFill>
                  <a:prstClr val="black"/>
                </a:solidFill>
                <a:latin typeface="Arial" pitchFamily="34" charset="0"/>
                <a:cs typeface="Arial" pitchFamily="34" charset="0"/>
              </a:rPr>
              <a:t>.</a:t>
            </a:r>
          </a:p>
          <a:p>
            <a:pPr marL="171450" lvl="0" indent="-171450" algn="just">
              <a:buFont typeface="Arial" pitchFamily="34" charset="0"/>
              <a:buChar char="•"/>
            </a:pPr>
            <a:endParaRPr lang="it-IT" sz="1000" dirty="0">
              <a:solidFill>
                <a:prstClr val="black"/>
              </a:solidFill>
              <a:latin typeface="Arial" pitchFamily="34" charset="0"/>
              <a:cs typeface="Arial" pitchFamily="34" charset="0"/>
            </a:endParaRPr>
          </a:p>
          <a:p>
            <a:pPr marL="171450" lvl="0" indent="-171450" algn="just">
              <a:buFont typeface="Arial" pitchFamily="34" charset="0"/>
              <a:buChar char="•"/>
            </a:pPr>
            <a:r>
              <a:rPr lang="it-IT" sz="1200" dirty="0">
                <a:solidFill>
                  <a:prstClr val="black"/>
                </a:solidFill>
                <a:latin typeface="Arial" pitchFamily="34" charset="0"/>
                <a:cs typeface="Arial" pitchFamily="34" charset="0"/>
              </a:rPr>
              <a:t>Le sedute </a:t>
            </a:r>
            <a:r>
              <a:rPr lang="it-IT" sz="1000" dirty="0">
                <a:solidFill>
                  <a:prstClr val="black"/>
                </a:solidFill>
                <a:latin typeface="Arial" pitchFamily="34" charset="0"/>
                <a:cs typeface="Arial" pitchFamily="34" charset="0"/>
              </a:rPr>
              <a:t>(costituite esclusivamente da sedie e sgabelli, poltroncine) hanno strutture e piano di appoggio in metallo, legno, o materiale plastico</a:t>
            </a:r>
            <a:r>
              <a:rPr lang="it-IT" sz="1000" dirty="0" smtClean="0">
                <a:solidFill>
                  <a:prstClr val="black"/>
                </a:solidFill>
                <a:latin typeface="Arial" pitchFamily="34" charset="0"/>
                <a:cs typeface="Arial" pitchFamily="34" charset="0"/>
              </a:rPr>
              <a:t>.</a:t>
            </a:r>
          </a:p>
          <a:p>
            <a:pPr lvl="0" algn="just"/>
            <a:endParaRPr lang="it-IT" sz="1000" dirty="0">
              <a:solidFill>
                <a:prstClr val="black"/>
              </a:solidFill>
              <a:latin typeface="Arial" pitchFamily="34" charset="0"/>
              <a:cs typeface="Arial" pitchFamily="34" charset="0"/>
            </a:endParaRPr>
          </a:p>
          <a:p>
            <a:pPr marL="171450" indent="-171450" algn="just">
              <a:buFont typeface="Arial" pitchFamily="34" charset="0"/>
              <a:buChar char="•"/>
            </a:pPr>
            <a:r>
              <a:rPr lang="it-IT" sz="1200" dirty="0" smtClean="0">
                <a:latin typeface="Arial" pitchFamily="34" charset="0"/>
                <a:cs typeface="Arial" pitchFamily="34" charset="0"/>
              </a:rPr>
              <a:t>I banchi speciali </a:t>
            </a:r>
            <a:r>
              <a:rPr lang="it-IT" sz="1000" dirty="0" smtClean="0">
                <a:latin typeface="Arial" pitchFamily="34" charset="0"/>
                <a:cs typeface="Arial" pitchFamily="34" charset="0"/>
              </a:rPr>
              <a:t>variamente </a:t>
            </a:r>
            <a:r>
              <a:rPr lang="it-IT" sz="1000" dirty="0">
                <a:latin typeface="Arial" pitchFamily="34" charset="0"/>
                <a:cs typeface="Arial" pitchFamily="34" charset="0"/>
              </a:rPr>
              <a:t>attrezzato per il servizio dei clienti nelle botteghe e nei locali </a:t>
            </a:r>
            <a:r>
              <a:rPr lang="it-IT" sz="1000" dirty="0" smtClean="0">
                <a:latin typeface="Arial" pitchFamily="34" charset="0"/>
                <a:cs typeface="Arial" pitchFamily="34" charset="0"/>
              </a:rPr>
              <a:t>pubblici per contenere </a:t>
            </a:r>
            <a:r>
              <a:rPr lang="it-IT" sz="1000" dirty="0">
                <a:latin typeface="Arial" pitchFamily="34" charset="0"/>
                <a:cs typeface="Arial" pitchFamily="34" charset="0"/>
              </a:rPr>
              <a:t>utensile di cucina</a:t>
            </a:r>
            <a:r>
              <a:rPr lang="it-IT" sz="1000" dirty="0" smtClean="0">
                <a:latin typeface="Arial" pitchFamily="34" charset="0"/>
                <a:cs typeface="Arial" pitchFamily="34" charset="0"/>
              </a:rPr>
              <a:t> e refrigerare bibite. </a:t>
            </a:r>
            <a:endParaRPr lang="it-IT" sz="1000" b="1" dirty="0" smtClean="0">
              <a:latin typeface="Arial" pitchFamily="34" charset="0"/>
              <a:cs typeface="Arial" pitchFamily="34" charset="0"/>
            </a:endParaRPr>
          </a:p>
          <a:p>
            <a:endParaRPr lang="it-IT" sz="1200" dirty="0">
              <a:latin typeface="Arial" pitchFamily="34" charset="0"/>
              <a:cs typeface="Arial" pitchFamily="34" charset="0"/>
            </a:endParaRPr>
          </a:p>
        </p:txBody>
      </p:sp>
      <p:sp>
        <p:nvSpPr>
          <p:cNvPr id="12" name="Elaborazione 11"/>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8" name="Immagin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22761" y="1488264"/>
            <a:ext cx="2143125" cy="2143125"/>
          </a:xfrm>
          <a:prstGeom prst="rect">
            <a:avLst/>
          </a:prstGeom>
        </p:spPr>
      </p:pic>
      <p:cxnSp>
        <p:nvCxnSpPr>
          <p:cNvPr id="11" name="Connettore 1 10"/>
          <p:cNvCxnSpPr/>
          <p:nvPr/>
        </p:nvCxnSpPr>
        <p:spPr>
          <a:xfrm flipV="1">
            <a:off x="3366777" y="1880402"/>
            <a:ext cx="1080120" cy="111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3506514" y="1561433"/>
            <a:ext cx="800646" cy="384721"/>
          </a:xfrm>
          <a:prstGeom prst="rect">
            <a:avLst/>
          </a:prstGeom>
          <a:noFill/>
        </p:spPr>
        <p:txBody>
          <a:bodyPr wrap="square" rtlCol="0">
            <a:spAutoFit/>
          </a:bodyPr>
          <a:lstStyle/>
          <a:p>
            <a:pPr algn="ctr"/>
            <a:r>
              <a:rPr lang="it-IT" sz="800" dirty="0"/>
              <a:t>m</a:t>
            </a:r>
            <a:r>
              <a:rPr lang="it-IT" sz="800" dirty="0" smtClean="0"/>
              <a:t>assimo</a:t>
            </a:r>
          </a:p>
          <a:p>
            <a:pPr algn="ctr"/>
            <a:r>
              <a:rPr lang="it-IT" sz="1100" dirty="0" smtClean="0"/>
              <a:t>80 cm</a:t>
            </a:r>
            <a:endParaRPr lang="it-IT" sz="1100" dirty="0"/>
          </a:p>
        </p:txBody>
      </p:sp>
      <p:sp>
        <p:nvSpPr>
          <p:cNvPr id="20" name="CasellaDiTesto 19"/>
          <p:cNvSpPr txBox="1"/>
          <p:nvPr/>
        </p:nvSpPr>
        <p:spPr>
          <a:xfrm>
            <a:off x="4717814" y="1730710"/>
            <a:ext cx="648072" cy="261610"/>
          </a:xfrm>
          <a:prstGeom prst="rect">
            <a:avLst/>
          </a:prstGeom>
          <a:noFill/>
        </p:spPr>
        <p:txBody>
          <a:bodyPr wrap="square" rtlCol="0">
            <a:spAutoFit/>
          </a:bodyPr>
          <a:lstStyle/>
          <a:p>
            <a:r>
              <a:rPr lang="it-IT" sz="1100" dirty="0" smtClean="0"/>
              <a:t>80 cm</a:t>
            </a:r>
            <a:endParaRPr lang="it-IT" sz="1100" dirty="0"/>
          </a:p>
        </p:txBody>
      </p:sp>
      <p:cxnSp>
        <p:nvCxnSpPr>
          <p:cNvPr id="22" name="Connettore 1 21"/>
          <p:cNvCxnSpPr/>
          <p:nvPr/>
        </p:nvCxnSpPr>
        <p:spPr>
          <a:xfrm>
            <a:off x="4518905" y="1880402"/>
            <a:ext cx="720080" cy="255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Immagine 2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90002" y="3657285"/>
            <a:ext cx="1857805" cy="1857805"/>
          </a:xfrm>
          <a:prstGeom prst="rect">
            <a:avLst/>
          </a:prstGeom>
        </p:spPr>
      </p:pic>
      <p:sp>
        <p:nvSpPr>
          <p:cNvPr id="26" name="Titolo 1"/>
          <p:cNvSpPr txBox="1">
            <a:spLocks/>
          </p:cNvSpPr>
          <p:nvPr/>
        </p:nvSpPr>
        <p:spPr>
          <a:xfrm>
            <a:off x="557661" y="341784"/>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a:solidFill>
                  <a:schemeClr val="tx1">
                    <a:lumMod val="65000"/>
                    <a:lumOff val="35000"/>
                  </a:schemeClr>
                </a:solidFill>
                <a:latin typeface="Arial" pitchFamily="34" charset="0"/>
                <a:cs typeface="Arial" pitchFamily="34" charset="0"/>
              </a:rPr>
              <a:t>a</a:t>
            </a:r>
            <a:r>
              <a:rPr lang="it-IT" sz="2400" dirty="0" smtClean="0">
                <a:solidFill>
                  <a:schemeClr val="tx1">
                    <a:lumMod val="65000"/>
                    <a:lumOff val="35000"/>
                  </a:schemeClr>
                </a:solidFill>
                <a:latin typeface="Arial" pitchFamily="34" charset="0"/>
                <a:cs typeface="Arial" pitchFamily="34" charset="0"/>
              </a:rPr>
              <a:t>rredo interno</a:t>
            </a:r>
            <a:endParaRPr lang="it-IT" sz="2400" dirty="0">
              <a:solidFill>
                <a:schemeClr val="tx1">
                  <a:lumMod val="65000"/>
                  <a:lumOff val="35000"/>
                </a:schemeClr>
              </a:solidFill>
              <a:latin typeface="Arial" pitchFamily="34" charset="0"/>
              <a:cs typeface="Arial" pitchFamily="34" charset="0"/>
            </a:endParaRPr>
          </a:p>
        </p:txBody>
      </p:sp>
      <p:pic>
        <p:nvPicPr>
          <p:cNvPr id="1026" name="Picture 2" descr="http://www.sedie.ws/immagini/tavolini-bar-rotondi/circolo-tavolino-tondo.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8144" y="1936361"/>
            <a:ext cx="1629544" cy="1618680"/>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CasellaDiTesto 27"/>
          <p:cNvSpPr txBox="1"/>
          <p:nvPr/>
        </p:nvSpPr>
        <p:spPr>
          <a:xfrm>
            <a:off x="6282593" y="1416932"/>
            <a:ext cx="800646" cy="507831"/>
          </a:xfrm>
          <a:prstGeom prst="rect">
            <a:avLst/>
          </a:prstGeom>
          <a:noFill/>
        </p:spPr>
        <p:txBody>
          <a:bodyPr wrap="square" rtlCol="0">
            <a:spAutoFit/>
          </a:bodyPr>
          <a:lstStyle/>
          <a:p>
            <a:pPr algn="ctr"/>
            <a:r>
              <a:rPr lang="it-IT" sz="800" dirty="0" smtClean="0"/>
              <a:t>Diametro</a:t>
            </a:r>
          </a:p>
          <a:p>
            <a:pPr algn="ctr"/>
            <a:r>
              <a:rPr lang="it-IT" sz="800" dirty="0" smtClean="0"/>
              <a:t>massimo</a:t>
            </a:r>
          </a:p>
          <a:p>
            <a:pPr algn="ctr"/>
            <a:r>
              <a:rPr lang="it-IT" sz="1100" dirty="0" smtClean="0"/>
              <a:t>80 cm</a:t>
            </a:r>
            <a:endParaRPr lang="it-IT" sz="1100" dirty="0"/>
          </a:p>
        </p:txBody>
      </p:sp>
      <p:cxnSp>
        <p:nvCxnSpPr>
          <p:cNvPr id="31" name="Connettore 1 30"/>
          <p:cNvCxnSpPr/>
          <p:nvPr/>
        </p:nvCxnSpPr>
        <p:spPr>
          <a:xfrm>
            <a:off x="5962836" y="1924763"/>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magin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75714" y="3666248"/>
            <a:ext cx="2250827" cy="1800662"/>
          </a:xfrm>
          <a:prstGeom prst="rect">
            <a:avLst/>
          </a:prstGeom>
        </p:spPr>
      </p:pic>
      <p:sp>
        <p:nvSpPr>
          <p:cNvPr id="5" name="Segnaposto numero diapositiva 4"/>
          <p:cNvSpPr>
            <a:spLocks noGrp="1"/>
          </p:cNvSpPr>
          <p:nvPr>
            <p:ph type="sldNum" sz="quarter" idx="12"/>
          </p:nvPr>
        </p:nvSpPr>
        <p:spPr/>
        <p:txBody>
          <a:bodyPr/>
          <a:lstStyle/>
          <a:p>
            <a:fld id="{6D60339B-14A1-4DD0-8D39-2240ECCF5563}" type="slidenum">
              <a:rPr lang="it-IT" smtClean="0"/>
              <a:pPr/>
              <a:t>14</a:t>
            </a:fld>
            <a:endParaRPr lang="it-IT"/>
          </a:p>
        </p:txBody>
      </p:sp>
      <p:pic>
        <p:nvPicPr>
          <p:cNvPr id="21" name="Immagine 2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24" name="Immagine 2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25" name="Immagine 2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7" name="Immagine 26"/>
          <p:cNvPicPr>
            <a:picLocks noChangeAspect="1"/>
          </p:cNvPicPr>
          <p:nvPr/>
        </p:nvPicPr>
        <p:blipFill>
          <a:blip r:embed="rId9" cstate="print">
            <a:extLst>
              <a:ext uri="{BEBA8EAE-BF5A-486C-A8C5-ECC9F3942E4B}">
                <a14:imgProps xmlns="" xmlns:a14="http://schemas.microsoft.com/office/drawing/2010/main">
                  <a14:imgLayer r:embed="rId10">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9" name="Immagine 28"/>
          <p:cNvPicPr>
            <a:picLocks noChangeAspect="1"/>
          </p:cNvPicPr>
          <p:nvPr/>
        </p:nvPicPr>
        <p:blipFill>
          <a:blip r:embed="rId9" cstate="print">
            <a:extLst>
              <a:ext uri="{BEBA8EAE-BF5A-486C-A8C5-ECC9F3942E4B}">
                <a14:imgProps xmlns="" xmlns:a14="http://schemas.microsoft.com/office/drawing/2010/main">
                  <a14:imgLayer r:embed="rId10">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30" name="Immagine 29"/>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32" name="Immagine 31"/>
          <p:cNvPicPr>
            <a:picLocks noChangeAspect="1"/>
          </p:cNvPicPr>
          <p:nvPr/>
        </p:nvPicPr>
        <p:blipFill>
          <a:blip r:embed="rId9" cstate="print">
            <a:extLst>
              <a:ext uri="{BEBA8EAE-BF5A-486C-A8C5-ECC9F3942E4B}">
                <a14:imgProps xmlns="" xmlns:a14="http://schemas.microsoft.com/office/drawing/2010/main">
                  <a14:imgLayer r:embed="rId10">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3156890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04292" y="1617085"/>
            <a:ext cx="2772412" cy="2243963"/>
          </a:xfrm>
          <a:prstGeom prst="rect">
            <a:avLst/>
          </a:prstGeom>
        </p:spPr>
      </p:pic>
      <p:sp>
        <p:nvSpPr>
          <p:cNvPr id="3" name="Segnaposto contenuto 2"/>
          <p:cNvSpPr>
            <a:spLocks noGrp="1"/>
          </p:cNvSpPr>
          <p:nvPr>
            <p:ph idx="1"/>
          </p:nvPr>
        </p:nvSpPr>
        <p:spPr>
          <a:xfrm>
            <a:off x="323528" y="1284441"/>
            <a:ext cx="4392488" cy="4728841"/>
          </a:xfrm>
        </p:spPr>
        <p:txBody>
          <a:bodyPr>
            <a:normAutofit/>
          </a:bodyPr>
          <a:lstStyle/>
          <a:p>
            <a:pPr marL="0" indent="0">
              <a:buNone/>
            </a:pPr>
            <a:endParaRPr lang="it-IT" sz="1600" i="1" dirty="0" smtClean="0">
              <a:latin typeface="Arial" pitchFamily="34" charset="0"/>
              <a:cs typeface="Arial" pitchFamily="34" charset="0"/>
            </a:endParaRPr>
          </a:p>
          <a:p>
            <a:pPr marL="0" indent="0">
              <a:buNone/>
            </a:pPr>
            <a:endParaRPr lang="it-IT" sz="1600" i="1" dirty="0" smtClean="0">
              <a:latin typeface="Arial" pitchFamily="34" charset="0"/>
              <a:cs typeface="Arial" pitchFamily="34" charset="0"/>
            </a:endParaRPr>
          </a:p>
          <a:p>
            <a:pPr marL="0" indent="0" algn="just">
              <a:buNone/>
            </a:pPr>
            <a:endParaRPr lang="it-IT" sz="1600" i="1" dirty="0" smtClean="0">
              <a:latin typeface="Arial" pitchFamily="34" charset="0"/>
              <a:cs typeface="Arial" pitchFamily="34" charset="0"/>
            </a:endParaRPr>
          </a:p>
          <a:p>
            <a:pPr marL="0" indent="0" algn="just">
              <a:buNone/>
            </a:pPr>
            <a:endParaRPr lang="it-IT" sz="1600" i="1" dirty="0">
              <a:latin typeface="Arial" pitchFamily="34" charset="0"/>
              <a:cs typeface="Arial" pitchFamily="34" charset="0"/>
            </a:endParaRPr>
          </a:p>
          <a:p>
            <a:pPr marL="0" indent="0">
              <a:buNone/>
            </a:pPr>
            <a:endParaRPr lang="it-IT" sz="16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CasellaDiTesto 1"/>
          <p:cNvSpPr txBox="1"/>
          <p:nvPr/>
        </p:nvSpPr>
        <p:spPr>
          <a:xfrm>
            <a:off x="196777" y="1484651"/>
            <a:ext cx="2935064" cy="2431435"/>
          </a:xfrm>
          <a:prstGeom prst="rect">
            <a:avLst/>
          </a:prstGeom>
          <a:noFill/>
        </p:spPr>
        <p:txBody>
          <a:bodyPr wrap="square" rtlCol="0">
            <a:spAutoFit/>
          </a:bodyPr>
          <a:lstStyle/>
          <a:p>
            <a:endParaRPr lang="it-IT" sz="1600" i="1" dirty="0">
              <a:latin typeface="Arial" pitchFamily="34" charset="0"/>
              <a:cs typeface="Arial" pitchFamily="34" charset="0"/>
            </a:endParaRPr>
          </a:p>
          <a:p>
            <a:pPr marL="171450" indent="-171450" algn="just">
              <a:buFont typeface="Arial" pitchFamily="34" charset="0"/>
              <a:buChar char="•"/>
            </a:pPr>
            <a:r>
              <a:rPr lang="it-IT" sz="1200" dirty="0">
                <a:latin typeface="Arial" pitchFamily="34" charset="0"/>
                <a:cs typeface="Arial" pitchFamily="34" charset="0"/>
              </a:rPr>
              <a:t>C</a:t>
            </a:r>
            <a:r>
              <a:rPr lang="it-IT" sz="1200" dirty="0" smtClean="0">
                <a:latin typeface="Arial" pitchFamily="34" charset="0"/>
                <a:cs typeface="Arial" pitchFamily="34" charset="0"/>
              </a:rPr>
              <a:t>orpi illuminanti</a:t>
            </a:r>
          </a:p>
          <a:p>
            <a:pPr algn="just"/>
            <a:endParaRPr lang="it-IT" sz="1200" dirty="0" smtClean="0">
              <a:latin typeface="Arial" pitchFamily="34" charset="0"/>
              <a:cs typeface="Arial" pitchFamily="34" charset="0"/>
            </a:endParaRPr>
          </a:p>
          <a:p>
            <a:pPr lvl="0" algn="just"/>
            <a:r>
              <a:rPr lang="it-IT" sz="1000" dirty="0">
                <a:solidFill>
                  <a:prstClr val="black"/>
                </a:solidFill>
                <a:latin typeface="Arial" pitchFamily="34" charset="0"/>
                <a:cs typeface="Arial" pitchFamily="34" charset="0"/>
              </a:rPr>
              <a:t>Eventuali corpi illuminanti (elementi accessori al </a:t>
            </a:r>
            <a:r>
              <a:rPr lang="it-IT" sz="1000" i="1" dirty="0">
                <a:solidFill>
                  <a:prstClr val="black"/>
                </a:solidFill>
                <a:latin typeface="Arial" pitchFamily="34" charset="0"/>
                <a:cs typeface="Arial" pitchFamily="34" charset="0"/>
              </a:rPr>
              <a:t>dehors</a:t>
            </a:r>
            <a:r>
              <a:rPr lang="it-IT" sz="1000" dirty="0">
                <a:solidFill>
                  <a:prstClr val="black"/>
                </a:solidFill>
                <a:latin typeface="Arial" pitchFamily="34" charset="0"/>
                <a:cs typeface="Arial" pitchFamily="34" charset="0"/>
              </a:rPr>
              <a:t>), scelti in modo coerente rispetto alla progettazione del </a:t>
            </a:r>
            <a:r>
              <a:rPr lang="it-IT" sz="1000" i="1" dirty="0">
                <a:solidFill>
                  <a:prstClr val="black"/>
                </a:solidFill>
                <a:latin typeface="Arial" pitchFamily="34" charset="0"/>
                <a:cs typeface="Arial" pitchFamily="34" charset="0"/>
              </a:rPr>
              <a:t>dehors</a:t>
            </a:r>
            <a:r>
              <a:rPr lang="it-IT" sz="1000" dirty="0">
                <a:solidFill>
                  <a:prstClr val="black"/>
                </a:solidFill>
                <a:latin typeface="Arial" pitchFamily="34" charset="0"/>
                <a:cs typeface="Arial" pitchFamily="34" charset="0"/>
              </a:rPr>
              <a:t>, sono applicati alla struttura e integrati il più possibile con essa, senza interferire con il contesto ambientale urbano di riferimento. In ogni caso, deve essere evitato un illuminamento che produca fenomeni di abbagliamento in direzione delle aree a transito pedonale o delle zone di traffico veicolare.</a:t>
            </a:r>
          </a:p>
          <a:p>
            <a:endParaRPr lang="it-IT" sz="1200" dirty="0">
              <a:latin typeface="Arial" pitchFamily="34" charset="0"/>
              <a:cs typeface="Arial" pitchFamily="34" charset="0"/>
            </a:endParaRPr>
          </a:p>
        </p:txBody>
      </p:sp>
      <p:sp>
        <p:nvSpPr>
          <p:cNvPr id="12" name="Elaborazione 11"/>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0" name="Immagin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06831" y="3583310"/>
            <a:ext cx="2772412" cy="1719635"/>
          </a:xfrm>
          <a:prstGeom prst="rect">
            <a:avLst/>
          </a:prstGeom>
        </p:spPr>
      </p:pic>
      <p:pic>
        <p:nvPicPr>
          <p:cNvPr id="16" name="Immagine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70105" y="3438898"/>
            <a:ext cx="2636726" cy="1864048"/>
          </a:xfrm>
          <a:prstGeom prst="rect">
            <a:avLst/>
          </a:prstGeom>
        </p:spPr>
      </p:pic>
      <p:pic>
        <p:nvPicPr>
          <p:cNvPr id="17" name="Immagine 1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70105" y="1617085"/>
            <a:ext cx="2636726" cy="1977544"/>
          </a:xfrm>
          <a:prstGeom prst="rect">
            <a:avLst/>
          </a:prstGeom>
        </p:spPr>
      </p:pic>
      <p:sp>
        <p:nvSpPr>
          <p:cNvPr id="14" name="Titolo 1"/>
          <p:cNvSpPr txBox="1">
            <a:spLocks/>
          </p:cNvSpPr>
          <p:nvPr/>
        </p:nvSpPr>
        <p:spPr>
          <a:xfrm>
            <a:off x="557661" y="341784"/>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a:solidFill>
                  <a:schemeClr val="tx1">
                    <a:lumMod val="65000"/>
                    <a:lumOff val="35000"/>
                  </a:schemeClr>
                </a:solidFill>
                <a:latin typeface="Arial" pitchFamily="34" charset="0"/>
                <a:cs typeface="Arial" pitchFamily="34" charset="0"/>
              </a:rPr>
              <a:t>a</a:t>
            </a:r>
            <a:r>
              <a:rPr lang="it-IT" sz="2400" dirty="0" smtClean="0">
                <a:solidFill>
                  <a:schemeClr val="tx1">
                    <a:lumMod val="65000"/>
                    <a:lumOff val="35000"/>
                  </a:schemeClr>
                </a:solidFill>
                <a:latin typeface="Arial" pitchFamily="34" charset="0"/>
                <a:cs typeface="Arial" pitchFamily="34" charset="0"/>
              </a:rPr>
              <a:t>rredo interno</a:t>
            </a:r>
            <a:endParaRPr lang="it-IT" sz="2400" dirty="0">
              <a:solidFill>
                <a:schemeClr val="tx1">
                  <a:lumMod val="65000"/>
                  <a:lumOff val="35000"/>
                </a:schemeClr>
              </a:solidFill>
              <a:latin typeface="Arial" pitchFamily="34" charset="0"/>
              <a:cs typeface="Arial" pitchFamily="34" charset="0"/>
            </a:endParaRPr>
          </a:p>
        </p:txBody>
      </p:sp>
      <p:sp>
        <p:nvSpPr>
          <p:cNvPr id="6" name="Segnaposto numero diapositiva 5"/>
          <p:cNvSpPr>
            <a:spLocks noGrp="1"/>
          </p:cNvSpPr>
          <p:nvPr>
            <p:ph type="sldNum" sz="quarter" idx="12"/>
          </p:nvPr>
        </p:nvSpPr>
        <p:spPr/>
        <p:txBody>
          <a:bodyPr/>
          <a:lstStyle/>
          <a:p>
            <a:fld id="{6D60339B-14A1-4DD0-8D39-2240ECCF5563}" type="slidenum">
              <a:rPr lang="it-IT" smtClean="0"/>
              <a:pPr/>
              <a:t>15</a:t>
            </a:fld>
            <a:endParaRPr lang="it-IT"/>
          </a:p>
        </p:txBody>
      </p:sp>
      <p:pic>
        <p:nvPicPr>
          <p:cNvPr id="21" name="Immagine 2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22" name="Immagine 2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23" name="Immagine 2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4" name="Immagine 23"/>
          <p:cNvPicPr>
            <a:picLocks noChangeAspect="1"/>
          </p:cNvPicPr>
          <p:nvPr/>
        </p:nvPicPr>
        <p:blipFill>
          <a:blip r:embed="rId9" cstate="print">
            <a:extLst>
              <a:ext uri="{BEBA8EAE-BF5A-486C-A8C5-ECC9F3942E4B}">
                <a14:imgProps xmlns="" xmlns:a14="http://schemas.microsoft.com/office/drawing/2010/main">
                  <a14:imgLayer r:embed="rId10">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5" name="Immagine 24"/>
          <p:cNvPicPr>
            <a:picLocks noChangeAspect="1"/>
          </p:cNvPicPr>
          <p:nvPr/>
        </p:nvPicPr>
        <p:blipFill>
          <a:blip r:embed="rId9" cstate="print">
            <a:extLst>
              <a:ext uri="{BEBA8EAE-BF5A-486C-A8C5-ECC9F3942E4B}">
                <a14:imgProps xmlns="" xmlns:a14="http://schemas.microsoft.com/office/drawing/2010/main">
                  <a14:imgLayer r:embed="rId10">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6" name="Immagine 25"/>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7" name="Immagine 26"/>
          <p:cNvPicPr>
            <a:picLocks noChangeAspect="1"/>
          </p:cNvPicPr>
          <p:nvPr/>
        </p:nvPicPr>
        <p:blipFill>
          <a:blip r:embed="rId9" cstate="print">
            <a:extLst>
              <a:ext uri="{BEBA8EAE-BF5A-486C-A8C5-ECC9F3942E4B}">
                <a14:imgProps xmlns="" xmlns:a14="http://schemas.microsoft.com/office/drawing/2010/main">
                  <a14:imgLayer r:embed="rId10">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3998666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12170" y="2310863"/>
            <a:ext cx="2306030" cy="1844824"/>
          </a:xfrm>
          <a:prstGeom prst="rect">
            <a:avLst/>
          </a:prstGeom>
        </p:spPr>
      </p:pic>
      <p:sp>
        <p:nvSpPr>
          <p:cNvPr id="3" name="Segnaposto contenuto 2"/>
          <p:cNvSpPr>
            <a:spLocks noGrp="1"/>
          </p:cNvSpPr>
          <p:nvPr>
            <p:ph idx="1"/>
          </p:nvPr>
        </p:nvSpPr>
        <p:spPr>
          <a:xfrm>
            <a:off x="323528" y="1284441"/>
            <a:ext cx="4392488" cy="4728841"/>
          </a:xfrm>
        </p:spPr>
        <p:txBody>
          <a:bodyPr>
            <a:normAutofit/>
          </a:bodyPr>
          <a:lstStyle/>
          <a:p>
            <a:pPr marL="0" indent="0">
              <a:buNone/>
            </a:pPr>
            <a:endParaRPr lang="it-IT" sz="1600" i="1" dirty="0" smtClean="0">
              <a:latin typeface="Arial" pitchFamily="34" charset="0"/>
              <a:cs typeface="Arial" pitchFamily="34" charset="0"/>
            </a:endParaRPr>
          </a:p>
          <a:p>
            <a:pPr marL="0" indent="0">
              <a:buNone/>
            </a:pPr>
            <a:endParaRPr lang="it-IT" sz="1600" i="1" dirty="0" smtClean="0">
              <a:latin typeface="Arial" pitchFamily="34" charset="0"/>
              <a:cs typeface="Arial" pitchFamily="34" charset="0"/>
            </a:endParaRPr>
          </a:p>
          <a:p>
            <a:pPr marL="0" indent="0" algn="just">
              <a:buNone/>
            </a:pPr>
            <a:endParaRPr lang="it-IT" sz="1600" i="1" dirty="0" smtClean="0">
              <a:latin typeface="Arial" pitchFamily="34" charset="0"/>
              <a:cs typeface="Arial" pitchFamily="34" charset="0"/>
            </a:endParaRPr>
          </a:p>
          <a:p>
            <a:pPr marL="0" indent="0" algn="just">
              <a:buNone/>
            </a:pPr>
            <a:endParaRPr lang="it-IT" sz="1600" i="1" dirty="0">
              <a:latin typeface="Arial" pitchFamily="34" charset="0"/>
              <a:cs typeface="Arial" pitchFamily="34" charset="0"/>
            </a:endParaRPr>
          </a:p>
          <a:p>
            <a:pPr marL="0" indent="0">
              <a:buNone/>
            </a:pPr>
            <a:endParaRPr lang="it-IT" sz="16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CasellaDiTesto 1"/>
          <p:cNvSpPr txBox="1"/>
          <p:nvPr/>
        </p:nvSpPr>
        <p:spPr>
          <a:xfrm>
            <a:off x="196775" y="1292208"/>
            <a:ext cx="5239319" cy="3916457"/>
          </a:xfrm>
          <a:prstGeom prst="rect">
            <a:avLst/>
          </a:prstGeom>
          <a:noFill/>
        </p:spPr>
        <p:txBody>
          <a:bodyPr wrap="square" rtlCol="0">
            <a:spAutoFit/>
          </a:bodyPr>
          <a:lstStyle/>
          <a:p>
            <a:endParaRPr lang="it-IT" sz="1400" i="1" dirty="0" smtClean="0">
              <a:latin typeface="Arial" pitchFamily="34" charset="0"/>
              <a:cs typeface="Arial" pitchFamily="34" charset="0"/>
            </a:endParaRPr>
          </a:p>
          <a:p>
            <a:pPr algn="just"/>
            <a:r>
              <a:rPr lang="it-IT" sz="1200" dirty="0" smtClean="0">
                <a:latin typeface="Arial" pitchFamily="34" charset="0"/>
                <a:cs typeface="Arial" pitchFamily="34" charset="0"/>
              </a:rPr>
              <a:t>Apparecchi </a:t>
            </a:r>
            <a:r>
              <a:rPr lang="it-IT" sz="1200" dirty="0">
                <a:latin typeface="Arial" pitchFamily="34" charset="0"/>
                <a:cs typeface="Arial" pitchFamily="34" charset="0"/>
              </a:rPr>
              <a:t>per il riscaldamento </a:t>
            </a:r>
          </a:p>
          <a:p>
            <a:pPr algn="just"/>
            <a:endParaRPr lang="it-IT" sz="1200" dirty="0" smtClean="0">
              <a:latin typeface="Arial" pitchFamily="34" charset="0"/>
              <a:cs typeface="Arial" pitchFamily="34" charset="0"/>
            </a:endParaRPr>
          </a:p>
          <a:p>
            <a:pPr marL="171450" indent="-171450" algn="just">
              <a:buFont typeface="Arial" pitchFamily="34" charset="0"/>
              <a:buChar char="•"/>
            </a:pPr>
            <a:r>
              <a:rPr lang="it-IT" sz="1050" b="1" dirty="0" smtClean="0">
                <a:latin typeface="Arial" pitchFamily="34" charset="0"/>
                <a:cs typeface="Arial" pitchFamily="34" charset="0"/>
              </a:rPr>
              <a:t>   lampade a raggi infrarossi a onda corta </a:t>
            </a:r>
            <a:r>
              <a:rPr lang="it-IT" sz="1050" dirty="0" smtClean="0">
                <a:latin typeface="Arial" pitchFamily="34" charset="0"/>
                <a:cs typeface="Arial" pitchFamily="34" charset="0"/>
              </a:rPr>
              <a:t>(1)</a:t>
            </a:r>
          </a:p>
          <a:p>
            <a:pPr algn="just"/>
            <a:r>
              <a:rPr lang="it-IT" sz="1000" dirty="0" smtClean="0">
                <a:latin typeface="Arial" pitchFamily="34" charset="0"/>
                <a:cs typeface="Arial" pitchFamily="34" charset="0"/>
              </a:rPr>
              <a:t>Le lampade </a:t>
            </a:r>
            <a:r>
              <a:rPr lang="it-IT" sz="1000" dirty="0">
                <a:latin typeface="Arial" pitchFamily="34" charset="0"/>
                <a:cs typeface="Arial" pitchFamily="34" charset="0"/>
              </a:rPr>
              <a:t>Infrarosso </a:t>
            </a:r>
            <a:r>
              <a:rPr lang="it-IT" sz="1000" dirty="0" smtClean="0">
                <a:latin typeface="Arial" pitchFamily="34" charset="0"/>
                <a:cs typeface="Arial" pitchFamily="34" charset="0"/>
              </a:rPr>
              <a:t>Alogene sono istantanee emettono radiazioni Infrarosso </a:t>
            </a:r>
            <a:r>
              <a:rPr lang="it-IT" sz="1000" dirty="0">
                <a:latin typeface="Arial" pitchFamily="34" charset="0"/>
                <a:cs typeface="Arial" pitchFamily="34" charset="0"/>
              </a:rPr>
              <a:t>ad onda corta </a:t>
            </a:r>
            <a:r>
              <a:rPr lang="it-IT" sz="1000" dirty="0" smtClean="0">
                <a:latin typeface="Arial" pitchFamily="34" charset="0"/>
                <a:cs typeface="Arial" pitchFamily="34" charset="0"/>
              </a:rPr>
              <a:t>e conferiscono </a:t>
            </a:r>
            <a:r>
              <a:rPr lang="it-IT" sz="1000" dirty="0">
                <a:latin typeface="Arial" pitchFamily="34" charset="0"/>
                <a:cs typeface="Arial" pitchFamily="34" charset="0"/>
              </a:rPr>
              <a:t>notevoli vantaggi pratici ed energetici. </a:t>
            </a:r>
            <a:r>
              <a:rPr lang="it-IT" sz="1000" dirty="0" smtClean="0">
                <a:latin typeface="Arial" pitchFamily="34" charset="0"/>
                <a:cs typeface="Arial" pitchFamily="34" charset="0"/>
              </a:rPr>
              <a:t>Le </a:t>
            </a:r>
            <a:r>
              <a:rPr lang="it-IT" sz="1000" dirty="0">
                <a:latin typeface="Arial" pitchFamily="34" charset="0"/>
                <a:cs typeface="Arial" pitchFamily="34" charset="0"/>
              </a:rPr>
              <a:t>onde corte permettono di riscaldare direttamente la superficie del materiale esposto senza scaldare l'aria </a:t>
            </a:r>
            <a:r>
              <a:rPr lang="it-IT" sz="1000" dirty="0" smtClean="0">
                <a:latin typeface="Arial" pitchFamily="34" charset="0"/>
                <a:cs typeface="Arial" pitchFamily="34" charset="0"/>
              </a:rPr>
              <a:t>circostante.</a:t>
            </a:r>
          </a:p>
          <a:p>
            <a:pPr algn="just"/>
            <a:endParaRPr lang="it-IT" sz="1050" b="1" dirty="0" smtClean="0">
              <a:latin typeface="Arial" pitchFamily="34" charset="0"/>
              <a:cs typeface="Arial" pitchFamily="34" charset="0"/>
            </a:endParaRPr>
          </a:p>
          <a:p>
            <a:pPr marL="171450" indent="-171450" algn="just">
              <a:buFont typeface="Arial" pitchFamily="34" charset="0"/>
              <a:buChar char="•"/>
            </a:pPr>
            <a:r>
              <a:rPr lang="it-IT" sz="1050" b="1" dirty="0" smtClean="0">
                <a:latin typeface="Arial" pitchFamily="34" charset="0"/>
                <a:cs typeface="Arial" pitchFamily="34" charset="0"/>
              </a:rPr>
              <a:t>   piantane mobili</a:t>
            </a:r>
            <a:r>
              <a:rPr lang="it-IT" sz="1050" dirty="0" smtClean="0">
                <a:latin typeface="Arial" pitchFamily="34" charset="0"/>
                <a:cs typeface="Arial" pitchFamily="34" charset="0"/>
              </a:rPr>
              <a:t> (2)</a:t>
            </a:r>
          </a:p>
          <a:p>
            <a:pPr algn="just"/>
            <a:r>
              <a:rPr lang="it-IT" sz="1000" dirty="0">
                <a:latin typeface="Arial" pitchFamily="34" charset="0"/>
                <a:cs typeface="Arial" pitchFamily="34" charset="0"/>
              </a:rPr>
              <a:t>O</a:t>
            </a:r>
            <a:r>
              <a:rPr lang="it-IT" sz="1000" dirty="0" smtClean="0">
                <a:latin typeface="Arial" pitchFamily="34" charset="0"/>
                <a:cs typeface="Arial" pitchFamily="34" charset="0"/>
              </a:rPr>
              <a:t>ffre </a:t>
            </a:r>
            <a:r>
              <a:rPr lang="it-IT" sz="1000" dirty="0">
                <a:latin typeface="Arial" pitchFamily="34" charset="0"/>
                <a:cs typeface="Arial" pitchFamily="34" charset="0"/>
              </a:rPr>
              <a:t>una potenza di </a:t>
            </a:r>
            <a:r>
              <a:rPr lang="it-IT" sz="1000" dirty="0" smtClean="0">
                <a:latin typeface="Arial" pitchFamily="34" charset="0"/>
                <a:cs typeface="Arial" pitchFamily="34" charset="0"/>
              </a:rPr>
              <a:t>calore ideale </a:t>
            </a:r>
            <a:r>
              <a:rPr lang="it-IT" sz="1000" dirty="0">
                <a:latin typeface="Arial" pitchFamily="34" charset="0"/>
                <a:cs typeface="Arial" pitchFamily="34" charset="0"/>
              </a:rPr>
              <a:t>per tutti gli </a:t>
            </a:r>
            <a:r>
              <a:rPr lang="it-IT" sz="1000" dirty="0" smtClean="0">
                <a:latin typeface="Arial" pitchFamily="34" charset="0"/>
                <a:cs typeface="Arial" pitchFamily="34" charset="0"/>
              </a:rPr>
              <a:t>ambienti interni </a:t>
            </a:r>
            <a:r>
              <a:rPr lang="it-IT" sz="1000" dirty="0">
                <a:latin typeface="Arial" pitchFamily="34" charset="0"/>
                <a:cs typeface="Arial" pitchFamily="34" charset="0"/>
              </a:rPr>
              <a:t>od </a:t>
            </a:r>
            <a:r>
              <a:rPr lang="it-IT" sz="1000" dirty="0" smtClean="0">
                <a:latin typeface="Arial" pitchFamily="34" charset="0"/>
                <a:cs typeface="Arial" pitchFamily="34" charset="0"/>
              </a:rPr>
              <a:t>esterni, in particolare la </a:t>
            </a:r>
            <a:r>
              <a:rPr lang="it-IT" sz="1000" dirty="0">
                <a:latin typeface="Arial" pitchFamily="34" charset="0"/>
                <a:cs typeface="Arial" pitchFamily="34" charset="0"/>
              </a:rPr>
              <a:t>dove la mancanza di </a:t>
            </a:r>
            <a:r>
              <a:rPr lang="it-IT" sz="1000" dirty="0" smtClean="0">
                <a:latin typeface="Arial" pitchFamily="34" charset="0"/>
                <a:cs typeface="Arial" pitchFamily="34" charset="0"/>
              </a:rPr>
              <a:t>punti di </a:t>
            </a:r>
            <a:r>
              <a:rPr lang="it-IT" sz="1000" dirty="0">
                <a:latin typeface="Arial" pitchFamily="34" charset="0"/>
                <a:cs typeface="Arial" pitchFamily="34" charset="0"/>
              </a:rPr>
              <a:t>fissaggio ha finora </a:t>
            </a:r>
            <a:r>
              <a:rPr lang="it-IT" sz="1000" dirty="0" smtClean="0">
                <a:latin typeface="Arial" pitchFamily="34" charset="0"/>
                <a:cs typeface="Arial" pitchFamily="34" charset="0"/>
              </a:rPr>
              <a:t>impedito l’utilizzo </a:t>
            </a:r>
            <a:r>
              <a:rPr lang="it-IT" sz="1000" dirty="0">
                <a:latin typeface="Arial" pitchFamily="34" charset="0"/>
                <a:cs typeface="Arial" pitchFamily="34" charset="0"/>
              </a:rPr>
              <a:t>di altri </a:t>
            </a:r>
            <a:r>
              <a:rPr lang="it-IT" sz="1000" dirty="0" smtClean="0">
                <a:latin typeface="Arial" pitchFamily="34" charset="0"/>
                <a:cs typeface="Arial" pitchFamily="34" charset="0"/>
              </a:rPr>
              <a:t>sistemi.</a:t>
            </a:r>
          </a:p>
          <a:p>
            <a:pPr algn="just"/>
            <a:endParaRPr lang="it-IT" sz="1000" dirty="0" smtClean="0">
              <a:latin typeface="Arial" pitchFamily="34" charset="0"/>
              <a:cs typeface="Arial" pitchFamily="34" charset="0"/>
            </a:endParaRPr>
          </a:p>
          <a:p>
            <a:pPr marL="171450" indent="-171450" algn="just">
              <a:buFont typeface="Arial" pitchFamily="34" charset="0"/>
              <a:buChar char="•"/>
            </a:pPr>
            <a:r>
              <a:rPr lang="it-IT" sz="1050" b="1" dirty="0" smtClean="0">
                <a:latin typeface="Arial" pitchFamily="34" charset="0"/>
                <a:cs typeface="Arial" pitchFamily="34" charset="0"/>
              </a:rPr>
              <a:t>   lampade </a:t>
            </a:r>
            <a:r>
              <a:rPr lang="it-IT" sz="1050" b="1" dirty="0">
                <a:latin typeface="Arial" pitchFamily="34" charset="0"/>
                <a:cs typeface="Arial" pitchFamily="34" charset="0"/>
              </a:rPr>
              <a:t>riscaldanti integrate alla </a:t>
            </a:r>
            <a:r>
              <a:rPr lang="it-IT" sz="1050" b="1" dirty="0" smtClean="0">
                <a:latin typeface="Arial" pitchFamily="34" charset="0"/>
                <a:cs typeface="Arial" pitchFamily="34" charset="0"/>
              </a:rPr>
              <a:t>struttura</a:t>
            </a:r>
            <a:r>
              <a:rPr lang="it-IT" sz="1050" dirty="0" smtClean="0">
                <a:latin typeface="Arial" pitchFamily="34" charset="0"/>
                <a:cs typeface="Arial" pitchFamily="34" charset="0"/>
              </a:rPr>
              <a:t> (3)</a:t>
            </a:r>
            <a:endParaRPr lang="it-IT" sz="1400" dirty="0" smtClean="0">
              <a:latin typeface="Arial" pitchFamily="34" charset="0"/>
              <a:cs typeface="Arial" pitchFamily="34" charset="0"/>
            </a:endParaRPr>
          </a:p>
          <a:p>
            <a:pPr algn="just"/>
            <a:r>
              <a:rPr lang="it-IT" sz="1000" dirty="0" smtClean="0">
                <a:latin typeface="Arial" pitchFamily="34" charset="0"/>
                <a:cs typeface="Arial" pitchFamily="34" charset="0"/>
              </a:rPr>
              <a:t>Queste lampade servono per </a:t>
            </a:r>
            <a:r>
              <a:rPr lang="it-IT" sz="1000" dirty="0">
                <a:latin typeface="Arial" pitchFamily="34" charset="0"/>
                <a:cs typeface="Arial" pitchFamily="34" charset="0"/>
              </a:rPr>
              <a:t>riscaldare in modo semplice aree esterne. </a:t>
            </a:r>
            <a:r>
              <a:rPr lang="it-IT" sz="1000" dirty="0" smtClean="0">
                <a:latin typeface="Arial" pitchFamily="34" charset="0"/>
                <a:cs typeface="Arial" pitchFamily="34" charset="0"/>
              </a:rPr>
              <a:t>E‘ particolarmente adatto</a:t>
            </a:r>
            <a:r>
              <a:rPr lang="it-IT" sz="1000" dirty="0">
                <a:latin typeface="Arial" pitchFamily="34" charset="0"/>
                <a:cs typeface="Arial" pitchFamily="34" charset="0"/>
              </a:rPr>
              <a:t> g</a:t>
            </a:r>
            <a:r>
              <a:rPr lang="it-IT" sz="1000" dirty="0" smtClean="0">
                <a:latin typeface="Arial" pitchFamily="34" charset="0"/>
                <a:cs typeface="Arial" pitchFamily="34" charset="0"/>
              </a:rPr>
              <a:t>razie </a:t>
            </a:r>
            <a:r>
              <a:rPr lang="it-IT" sz="1000" dirty="0">
                <a:latin typeface="Arial" pitchFamily="34" charset="0"/>
                <a:cs typeface="Arial" pitchFamily="34" charset="0"/>
              </a:rPr>
              <a:t>alle sue </a:t>
            </a:r>
            <a:r>
              <a:rPr lang="it-IT" sz="1000" dirty="0" smtClean="0">
                <a:latin typeface="Arial" pitchFamily="34" charset="0"/>
                <a:cs typeface="Arial" pitchFamily="34" charset="0"/>
              </a:rPr>
              <a:t>dimensioni compatte </a:t>
            </a:r>
            <a:r>
              <a:rPr lang="it-IT" sz="1000" dirty="0">
                <a:latin typeface="Arial" pitchFamily="34" charset="0"/>
                <a:cs typeface="Arial" pitchFamily="34" charset="0"/>
              </a:rPr>
              <a:t>per essere integrato in sistemi di tende o ombrelloni</a:t>
            </a:r>
            <a:r>
              <a:rPr lang="it-IT" sz="1000" dirty="0" smtClean="0">
                <a:latin typeface="Arial" pitchFamily="34" charset="0"/>
                <a:cs typeface="Arial" pitchFamily="34" charset="0"/>
              </a:rPr>
              <a:t>.</a:t>
            </a:r>
          </a:p>
          <a:p>
            <a:pPr algn="just"/>
            <a:endParaRPr lang="it-IT" sz="800" b="1" dirty="0">
              <a:latin typeface="Arial" pitchFamily="34" charset="0"/>
              <a:cs typeface="Arial" pitchFamily="34" charset="0"/>
            </a:endParaRPr>
          </a:p>
          <a:p>
            <a:pPr marL="171450" indent="-171450" algn="just">
              <a:buFont typeface="Arial" pitchFamily="34" charset="0"/>
              <a:buChar char="•"/>
            </a:pPr>
            <a:r>
              <a:rPr lang="it-IT" sz="1050" b="1" dirty="0" smtClean="0">
                <a:latin typeface="Arial" pitchFamily="34" charset="0"/>
                <a:cs typeface="Arial" pitchFamily="34" charset="0"/>
              </a:rPr>
              <a:t>   sistema di riscaldamento a pavimento </a:t>
            </a:r>
            <a:r>
              <a:rPr lang="it-IT" sz="1050" dirty="0" smtClean="0">
                <a:latin typeface="Arial" pitchFamily="34" charset="0"/>
                <a:cs typeface="Arial" pitchFamily="34" charset="0"/>
              </a:rPr>
              <a:t>(4)</a:t>
            </a:r>
          </a:p>
          <a:p>
            <a:pPr algn="just"/>
            <a:r>
              <a:rPr lang="it-IT" sz="1000" dirty="0" smtClean="0">
                <a:latin typeface="Arial" pitchFamily="34" charset="0"/>
                <a:cs typeface="Arial" pitchFamily="34" charset="0"/>
              </a:rPr>
              <a:t>Il </a:t>
            </a:r>
            <a:r>
              <a:rPr lang="it-IT" sz="1000" dirty="0">
                <a:latin typeface="Arial" pitchFamily="34" charset="0"/>
                <a:cs typeface="Arial" pitchFamily="34" charset="0"/>
              </a:rPr>
              <a:t>sistema di riscaldamento </a:t>
            </a:r>
            <a:r>
              <a:rPr lang="it-IT" sz="1000" dirty="0" smtClean="0">
                <a:latin typeface="Arial" pitchFamily="34" charset="0"/>
                <a:cs typeface="Arial" pitchFamily="34" charset="0"/>
              </a:rPr>
              <a:t>a pavimento</a:t>
            </a:r>
            <a:r>
              <a:rPr lang="it-IT" sz="1000" dirty="0">
                <a:latin typeface="Arial" pitchFamily="34" charset="0"/>
                <a:cs typeface="Arial" pitchFamily="34" charset="0"/>
              </a:rPr>
              <a:t> </a:t>
            </a:r>
            <a:r>
              <a:rPr lang="it-IT" sz="1000" dirty="0" smtClean="0">
                <a:latin typeface="Arial" pitchFamily="34" charset="0"/>
                <a:cs typeface="Arial" pitchFamily="34" charset="0"/>
              </a:rPr>
              <a:t>permette </a:t>
            </a:r>
            <a:r>
              <a:rPr lang="it-IT" sz="1000" dirty="0">
                <a:latin typeface="Arial" pitchFamily="34" charset="0"/>
                <a:cs typeface="Arial" pitchFamily="34" charset="0"/>
              </a:rPr>
              <a:t>di allungare la stagionalità e l’utilizzo </a:t>
            </a:r>
            <a:r>
              <a:rPr lang="it-IT" sz="1000" dirty="0" smtClean="0">
                <a:latin typeface="Arial" pitchFamily="34" charset="0"/>
                <a:cs typeface="Arial" pitchFamily="34" charset="0"/>
              </a:rPr>
              <a:t>degli spazi </a:t>
            </a:r>
            <a:r>
              <a:rPr lang="it-IT" sz="1000" dirty="0">
                <a:latin typeface="Arial" pitchFamily="34" charset="0"/>
                <a:cs typeface="Arial" pitchFamily="34" charset="0"/>
              </a:rPr>
              <a:t>outdoor dei </a:t>
            </a:r>
            <a:r>
              <a:rPr lang="it-IT" sz="1000" dirty="0" smtClean="0">
                <a:latin typeface="Arial" pitchFamily="34" charset="0"/>
                <a:cs typeface="Arial" pitchFamily="34" charset="0"/>
              </a:rPr>
              <a:t>locali.</a:t>
            </a:r>
            <a:r>
              <a:rPr lang="it-IT" sz="1000" dirty="0"/>
              <a:t> </a:t>
            </a:r>
            <a:r>
              <a:rPr lang="it-IT" sz="1000" dirty="0">
                <a:latin typeface="Arial" pitchFamily="34" charset="0"/>
                <a:cs typeface="Arial" pitchFamily="34" charset="0"/>
              </a:rPr>
              <a:t>I</a:t>
            </a:r>
            <a:r>
              <a:rPr lang="it-IT" sz="1000" dirty="0" smtClean="0">
                <a:latin typeface="Arial" pitchFamily="34" charset="0"/>
                <a:cs typeface="Arial" pitchFamily="34" charset="0"/>
              </a:rPr>
              <a:t>l </a:t>
            </a:r>
            <a:r>
              <a:rPr lang="it-IT" sz="1000" dirty="0">
                <a:latin typeface="Arial" pitchFamily="34" charset="0"/>
                <a:cs typeface="Arial" pitchFamily="34" charset="0"/>
              </a:rPr>
              <a:t>sistema di riscaldamento </a:t>
            </a:r>
            <a:r>
              <a:rPr lang="it-IT" sz="1000" dirty="0" smtClean="0">
                <a:latin typeface="Arial" pitchFamily="34" charset="0"/>
                <a:cs typeface="Arial" pitchFamily="34" charset="0"/>
              </a:rPr>
              <a:t>radiante progettato </a:t>
            </a:r>
            <a:r>
              <a:rPr lang="it-IT" sz="1000" dirty="0">
                <a:latin typeface="Arial" pitchFamily="34" charset="0"/>
                <a:cs typeface="Arial" pitchFamily="34" charset="0"/>
              </a:rPr>
              <a:t>per il pavimento </a:t>
            </a:r>
            <a:r>
              <a:rPr lang="it-IT" sz="1000" dirty="0" smtClean="0">
                <a:latin typeface="Arial" pitchFamily="34" charset="0"/>
                <a:cs typeface="Arial" pitchFamily="34" charset="0"/>
              </a:rPr>
              <a:t>è installabile su  una pedana in legno, pietra </a:t>
            </a:r>
            <a:r>
              <a:rPr lang="it-IT" sz="1000" dirty="0">
                <a:latin typeface="Arial" pitchFamily="34" charset="0"/>
                <a:cs typeface="Arial" pitchFamily="34" charset="0"/>
              </a:rPr>
              <a:t>o </a:t>
            </a:r>
            <a:r>
              <a:rPr lang="it-IT" sz="1000" dirty="0" smtClean="0">
                <a:latin typeface="Arial" pitchFamily="34" charset="0"/>
                <a:cs typeface="Arial" pitchFamily="34" charset="0"/>
              </a:rPr>
              <a:t>ceramica. Il sistema di riscaldamento a pavimento riscalda l’ambiente </a:t>
            </a:r>
            <a:r>
              <a:rPr lang="it-IT" sz="1000" dirty="0">
                <a:latin typeface="Arial" pitchFamily="34" charset="0"/>
                <a:cs typeface="Arial" pitchFamily="34" charset="0"/>
              </a:rPr>
              <a:t>attraverso onde elettromagnetiche </a:t>
            </a:r>
            <a:r>
              <a:rPr lang="it-IT" sz="1000" dirty="0" smtClean="0">
                <a:latin typeface="Arial" pitchFamily="34" charset="0"/>
                <a:cs typeface="Arial" pitchFamily="34" charset="0"/>
              </a:rPr>
              <a:t>che permettono </a:t>
            </a:r>
            <a:r>
              <a:rPr lang="it-IT" sz="1000" dirty="0">
                <a:latin typeface="Arial" pitchFamily="34" charset="0"/>
                <a:cs typeface="Arial" pitchFamily="34" charset="0"/>
              </a:rPr>
              <a:t>un’irradiazione del calore omogenea del corpo </a:t>
            </a:r>
            <a:r>
              <a:rPr lang="it-IT" sz="1000" dirty="0" smtClean="0">
                <a:latin typeface="Arial" pitchFamily="34" charset="0"/>
                <a:cs typeface="Arial" pitchFamily="34" charset="0"/>
              </a:rPr>
              <a:t>e dell’ambiente.</a:t>
            </a:r>
            <a:r>
              <a:rPr lang="it-IT" sz="1000" i="1" dirty="0">
                <a:latin typeface="Arial" pitchFamily="34" charset="0"/>
                <a:cs typeface="Arial" pitchFamily="34" charset="0"/>
              </a:rPr>
              <a:t> </a:t>
            </a:r>
            <a:endParaRPr lang="it-IT" sz="1000" dirty="0">
              <a:latin typeface="Arial" pitchFamily="34" charset="0"/>
              <a:cs typeface="Arial" pitchFamily="34" charset="0"/>
            </a:endParaRPr>
          </a:p>
        </p:txBody>
      </p:sp>
      <p:sp>
        <p:nvSpPr>
          <p:cNvPr id="12" name="Elaborazione 11"/>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2160" y="4333900"/>
            <a:ext cx="1699270" cy="10555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Immagin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01297" y="2450315"/>
            <a:ext cx="699103" cy="1777380"/>
          </a:xfrm>
          <a:prstGeom prst="rect">
            <a:avLst/>
          </a:prstGeom>
        </p:spPr>
      </p:pic>
      <p:pic>
        <p:nvPicPr>
          <p:cNvPr id="10" name="Immagin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323543" y="1484651"/>
            <a:ext cx="1995483" cy="601502"/>
          </a:xfrm>
          <a:prstGeom prst="rect">
            <a:avLst/>
          </a:prstGeom>
        </p:spPr>
      </p:pic>
      <p:pic>
        <p:nvPicPr>
          <p:cNvPr id="11" name="Immagin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350767" y="1272290"/>
            <a:ext cx="1499266" cy="1261655"/>
          </a:xfrm>
          <a:prstGeom prst="rect">
            <a:avLst/>
          </a:prstGeom>
        </p:spPr>
      </p:pic>
      <p:pic>
        <p:nvPicPr>
          <p:cNvPr id="15" name="Immagine 1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563040" y="2780928"/>
            <a:ext cx="1838669" cy="1374759"/>
          </a:xfrm>
          <a:prstGeom prst="rect">
            <a:avLst/>
          </a:prstGeom>
        </p:spPr>
      </p:pic>
      <p:sp>
        <p:nvSpPr>
          <p:cNvPr id="5" name="CasellaDiTesto 4"/>
          <p:cNvSpPr txBox="1"/>
          <p:nvPr/>
        </p:nvSpPr>
        <p:spPr>
          <a:xfrm>
            <a:off x="5323543" y="1365666"/>
            <a:ext cx="266940" cy="261610"/>
          </a:xfrm>
          <a:prstGeom prst="rect">
            <a:avLst/>
          </a:prstGeom>
          <a:noFill/>
        </p:spPr>
        <p:txBody>
          <a:bodyPr wrap="square" rtlCol="0">
            <a:spAutoFit/>
          </a:bodyPr>
          <a:lstStyle/>
          <a:p>
            <a:r>
              <a:rPr lang="it-IT" sz="1100" dirty="0" smtClean="0">
                <a:latin typeface="Arial" pitchFamily="34" charset="0"/>
                <a:cs typeface="Arial" pitchFamily="34" charset="0"/>
              </a:rPr>
              <a:t>1</a:t>
            </a:r>
            <a:endParaRPr lang="it-IT" sz="1100" dirty="0">
              <a:latin typeface="Arial" pitchFamily="34" charset="0"/>
              <a:cs typeface="Arial" pitchFamily="34" charset="0"/>
            </a:endParaRPr>
          </a:p>
        </p:txBody>
      </p:sp>
      <p:sp>
        <p:nvSpPr>
          <p:cNvPr id="16" name="CasellaDiTesto 15"/>
          <p:cNvSpPr txBox="1"/>
          <p:nvPr/>
        </p:nvSpPr>
        <p:spPr>
          <a:xfrm>
            <a:off x="5590483" y="4024882"/>
            <a:ext cx="266940" cy="261610"/>
          </a:xfrm>
          <a:prstGeom prst="rect">
            <a:avLst/>
          </a:prstGeom>
          <a:noFill/>
        </p:spPr>
        <p:txBody>
          <a:bodyPr wrap="square" rtlCol="0">
            <a:spAutoFit/>
          </a:bodyPr>
          <a:lstStyle/>
          <a:p>
            <a:r>
              <a:rPr lang="it-IT" sz="1100" dirty="0">
                <a:latin typeface="Arial" pitchFamily="34" charset="0"/>
                <a:cs typeface="Arial" pitchFamily="34" charset="0"/>
              </a:rPr>
              <a:t>2</a:t>
            </a:r>
          </a:p>
        </p:txBody>
      </p:sp>
      <p:sp>
        <p:nvSpPr>
          <p:cNvPr id="17" name="CasellaDiTesto 16"/>
          <p:cNvSpPr txBox="1"/>
          <p:nvPr/>
        </p:nvSpPr>
        <p:spPr>
          <a:xfrm>
            <a:off x="8494247" y="2178792"/>
            <a:ext cx="266940" cy="261610"/>
          </a:xfrm>
          <a:prstGeom prst="rect">
            <a:avLst/>
          </a:prstGeom>
          <a:noFill/>
        </p:spPr>
        <p:txBody>
          <a:bodyPr wrap="square" rtlCol="0">
            <a:spAutoFit/>
          </a:bodyPr>
          <a:lstStyle/>
          <a:p>
            <a:r>
              <a:rPr lang="it-IT" sz="1100" dirty="0" smtClean="0">
                <a:latin typeface="Arial" pitchFamily="34" charset="0"/>
                <a:cs typeface="Arial" pitchFamily="34" charset="0"/>
              </a:rPr>
              <a:t>3</a:t>
            </a:r>
            <a:endParaRPr lang="it-IT" sz="1100" dirty="0">
              <a:latin typeface="Arial" pitchFamily="34" charset="0"/>
              <a:cs typeface="Arial" pitchFamily="34" charset="0"/>
            </a:endParaRPr>
          </a:p>
        </p:txBody>
      </p:sp>
      <p:sp>
        <p:nvSpPr>
          <p:cNvPr id="18" name="CasellaDiTesto 17"/>
          <p:cNvSpPr txBox="1"/>
          <p:nvPr/>
        </p:nvSpPr>
        <p:spPr>
          <a:xfrm>
            <a:off x="5592849" y="5258685"/>
            <a:ext cx="266940" cy="261610"/>
          </a:xfrm>
          <a:prstGeom prst="rect">
            <a:avLst/>
          </a:prstGeom>
          <a:noFill/>
        </p:spPr>
        <p:txBody>
          <a:bodyPr wrap="square" rtlCol="0">
            <a:spAutoFit/>
          </a:bodyPr>
          <a:lstStyle/>
          <a:p>
            <a:r>
              <a:rPr lang="it-IT" sz="1100" dirty="0" smtClean="0">
                <a:latin typeface="Arial" pitchFamily="34" charset="0"/>
                <a:cs typeface="Arial" pitchFamily="34" charset="0"/>
              </a:rPr>
              <a:t>4</a:t>
            </a:r>
            <a:endParaRPr lang="it-IT" sz="1100" dirty="0">
              <a:latin typeface="Arial" pitchFamily="34" charset="0"/>
              <a:cs typeface="Arial" pitchFamily="34" charset="0"/>
            </a:endParaRPr>
          </a:p>
        </p:txBody>
      </p:sp>
      <p:sp>
        <p:nvSpPr>
          <p:cNvPr id="19" name="Titolo 1"/>
          <p:cNvSpPr txBox="1">
            <a:spLocks/>
          </p:cNvSpPr>
          <p:nvPr/>
        </p:nvSpPr>
        <p:spPr>
          <a:xfrm>
            <a:off x="557661" y="341784"/>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a:solidFill>
                  <a:schemeClr val="tx1">
                    <a:lumMod val="65000"/>
                    <a:lumOff val="35000"/>
                  </a:schemeClr>
                </a:solidFill>
                <a:latin typeface="Arial" pitchFamily="34" charset="0"/>
                <a:cs typeface="Arial" pitchFamily="34" charset="0"/>
              </a:rPr>
              <a:t>a</a:t>
            </a:r>
            <a:r>
              <a:rPr lang="it-IT" sz="2400" dirty="0" smtClean="0">
                <a:solidFill>
                  <a:schemeClr val="tx1">
                    <a:lumMod val="65000"/>
                    <a:lumOff val="35000"/>
                  </a:schemeClr>
                </a:solidFill>
                <a:latin typeface="Arial" pitchFamily="34" charset="0"/>
                <a:cs typeface="Arial" pitchFamily="34" charset="0"/>
              </a:rPr>
              <a:t>rredo interno</a:t>
            </a:r>
            <a:endParaRPr lang="it-IT" sz="2400" dirty="0">
              <a:solidFill>
                <a:schemeClr val="tx1">
                  <a:lumMod val="65000"/>
                  <a:lumOff val="35000"/>
                </a:schemeClr>
              </a:solidFill>
              <a:latin typeface="Arial" pitchFamily="34" charset="0"/>
              <a:cs typeface="Arial" pitchFamily="34" charset="0"/>
            </a:endParaRPr>
          </a:p>
        </p:txBody>
      </p:sp>
      <p:sp>
        <p:nvSpPr>
          <p:cNvPr id="6" name="Segnaposto numero diapositiva 5"/>
          <p:cNvSpPr>
            <a:spLocks noGrp="1"/>
          </p:cNvSpPr>
          <p:nvPr>
            <p:ph type="sldNum" sz="quarter" idx="12"/>
          </p:nvPr>
        </p:nvSpPr>
        <p:spPr/>
        <p:txBody>
          <a:bodyPr/>
          <a:lstStyle/>
          <a:p>
            <a:fld id="{6D60339B-14A1-4DD0-8D39-2240ECCF5563}" type="slidenum">
              <a:rPr lang="it-IT" smtClean="0"/>
              <a:pPr/>
              <a:t>16</a:t>
            </a:fld>
            <a:endParaRPr lang="it-IT"/>
          </a:p>
        </p:txBody>
      </p:sp>
      <p:pic>
        <p:nvPicPr>
          <p:cNvPr id="23" name="Immagine 2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24" name="Immagine 2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25" name="Immagine 24"/>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6" name="Immagine 25"/>
          <p:cNvPicPr>
            <a:picLocks noChangeAspect="1"/>
          </p:cNvPicPr>
          <p:nvPr/>
        </p:nvPicPr>
        <p:blipFill>
          <a:blip r:embed="rId11" cstate="print">
            <a:extLst>
              <a:ext uri="{BEBA8EAE-BF5A-486C-A8C5-ECC9F3942E4B}">
                <a14:imgProps xmlns="" xmlns:a14="http://schemas.microsoft.com/office/drawing/2010/main">
                  <a14:imgLayer r:embed="rId12">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7" name="Immagine 26"/>
          <p:cNvPicPr>
            <a:picLocks noChangeAspect="1"/>
          </p:cNvPicPr>
          <p:nvPr/>
        </p:nvPicPr>
        <p:blipFill>
          <a:blip r:embed="rId11" cstate="print">
            <a:extLst>
              <a:ext uri="{BEBA8EAE-BF5A-486C-A8C5-ECC9F3942E4B}">
                <a14:imgProps xmlns="" xmlns:a14="http://schemas.microsoft.com/office/drawing/2010/main">
                  <a14:imgLayer r:embed="rId12">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8" name="Immagine 27"/>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9" name="Immagine 28"/>
          <p:cNvPicPr>
            <a:picLocks noChangeAspect="1"/>
          </p:cNvPicPr>
          <p:nvPr/>
        </p:nvPicPr>
        <p:blipFill>
          <a:blip r:embed="rId11" cstate="print">
            <a:extLst>
              <a:ext uri="{BEBA8EAE-BF5A-486C-A8C5-ECC9F3942E4B}">
                <a14:imgProps xmlns="" xmlns:a14="http://schemas.microsoft.com/office/drawing/2010/main">
                  <a14:imgLayer r:embed="rId12">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4102775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284441"/>
            <a:ext cx="4392488" cy="4728841"/>
          </a:xfrm>
        </p:spPr>
        <p:txBody>
          <a:bodyPr>
            <a:normAutofit/>
          </a:bodyPr>
          <a:lstStyle/>
          <a:p>
            <a:pPr marL="0" indent="0">
              <a:buNone/>
            </a:pPr>
            <a:endParaRPr lang="it-IT" sz="1600" i="1" dirty="0" smtClean="0">
              <a:latin typeface="Arial" pitchFamily="34" charset="0"/>
              <a:cs typeface="Arial" pitchFamily="34" charset="0"/>
            </a:endParaRPr>
          </a:p>
          <a:p>
            <a:pPr marL="0" indent="0">
              <a:buNone/>
            </a:pPr>
            <a:endParaRPr lang="it-IT" sz="1600" i="1" dirty="0" smtClean="0">
              <a:latin typeface="Arial" pitchFamily="34" charset="0"/>
              <a:cs typeface="Arial" pitchFamily="34" charset="0"/>
            </a:endParaRPr>
          </a:p>
          <a:p>
            <a:pPr marL="0" indent="0" algn="just">
              <a:buNone/>
            </a:pPr>
            <a:endParaRPr lang="it-IT" sz="1600" i="1" dirty="0" smtClean="0">
              <a:latin typeface="Arial" pitchFamily="34" charset="0"/>
              <a:cs typeface="Arial" pitchFamily="34" charset="0"/>
            </a:endParaRPr>
          </a:p>
          <a:p>
            <a:pPr marL="0" indent="0" algn="just">
              <a:buNone/>
            </a:pPr>
            <a:endParaRPr lang="it-IT" sz="1600" i="1" dirty="0">
              <a:latin typeface="Arial" pitchFamily="34" charset="0"/>
              <a:cs typeface="Arial" pitchFamily="34" charset="0"/>
            </a:endParaRPr>
          </a:p>
          <a:p>
            <a:pPr marL="0" indent="0">
              <a:buNone/>
            </a:pPr>
            <a:endParaRPr lang="it-IT" sz="16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CasellaDiTesto 1"/>
          <p:cNvSpPr txBox="1"/>
          <p:nvPr/>
        </p:nvSpPr>
        <p:spPr>
          <a:xfrm>
            <a:off x="208112" y="1513554"/>
            <a:ext cx="5239319" cy="1969770"/>
          </a:xfrm>
          <a:prstGeom prst="rect">
            <a:avLst/>
          </a:prstGeom>
          <a:noFill/>
        </p:spPr>
        <p:txBody>
          <a:bodyPr wrap="square" rtlCol="0">
            <a:spAutoFit/>
          </a:bodyPr>
          <a:lstStyle/>
          <a:p>
            <a:endParaRPr lang="it-IT" sz="1600" i="1" dirty="0">
              <a:latin typeface="Arial" pitchFamily="34" charset="0"/>
              <a:cs typeface="Arial" pitchFamily="34" charset="0"/>
            </a:endParaRPr>
          </a:p>
          <a:p>
            <a:pPr marL="171450" indent="-171450">
              <a:buFont typeface="Arial" pitchFamily="34" charset="0"/>
              <a:buChar char="•"/>
            </a:pPr>
            <a:r>
              <a:rPr lang="it-IT" sz="1200" dirty="0" smtClean="0">
                <a:latin typeface="Arial" pitchFamily="34" charset="0"/>
                <a:cs typeface="Arial" pitchFamily="34" charset="0"/>
              </a:rPr>
              <a:t>Arredo vegetale</a:t>
            </a:r>
          </a:p>
          <a:p>
            <a:endParaRPr lang="it-IT" sz="1200" dirty="0">
              <a:latin typeface="Arial" pitchFamily="34" charset="0"/>
              <a:cs typeface="Arial" pitchFamily="34" charset="0"/>
            </a:endParaRPr>
          </a:p>
          <a:p>
            <a:pPr algn="just"/>
            <a:r>
              <a:rPr lang="it-IT" sz="1000" dirty="0">
                <a:latin typeface="Arial" pitchFamily="34" charset="0"/>
                <a:cs typeface="Arial" pitchFamily="34" charset="0"/>
              </a:rPr>
              <a:t>La </a:t>
            </a:r>
            <a:r>
              <a:rPr lang="it-IT" sz="1000" dirty="0" smtClean="0">
                <a:latin typeface="Arial" pitchFamily="34" charset="0"/>
                <a:cs typeface="Arial" pitchFamily="34" charset="0"/>
              </a:rPr>
              <a:t>vegetazione deve essere </a:t>
            </a:r>
            <a:r>
              <a:rPr lang="it-IT" sz="1000" dirty="0">
                <a:latin typeface="Arial" pitchFamily="34" charset="0"/>
                <a:cs typeface="Arial" pitchFamily="34" charset="0"/>
              </a:rPr>
              <a:t>una </a:t>
            </a:r>
            <a:r>
              <a:rPr lang="it-IT" sz="1000" dirty="0" smtClean="0">
                <a:latin typeface="Arial" pitchFamily="34" charset="0"/>
                <a:cs typeface="Arial" pitchFamily="34" charset="0"/>
              </a:rPr>
              <a:t>delle </a:t>
            </a:r>
            <a:r>
              <a:rPr lang="it-IT" sz="1000" dirty="0">
                <a:latin typeface="Arial" pitchFamily="34" charset="0"/>
                <a:cs typeface="Arial" pitchFamily="34" charset="0"/>
              </a:rPr>
              <a:t>componenti </a:t>
            </a:r>
            <a:r>
              <a:rPr lang="it-IT" sz="1000" dirty="0" smtClean="0">
                <a:latin typeface="Arial" pitchFamily="34" charset="0"/>
                <a:cs typeface="Arial" pitchFamily="34" charset="0"/>
              </a:rPr>
              <a:t>più significative del dehor</a:t>
            </a:r>
            <a:r>
              <a:rPr lang="it-IT" sz="1000" dirty="0">
                <a:latin typeface="Arial" pitchFamily="34" charset="0"/>
                <a:cs typeface="Arial" pitchFamily="34" charset="0"/>
              </a:rPr>
              <a:t> </a:t>
            </a:r>
            <a:r>
              <a:rPr lang="it-IT" sz="1000" dirty="0" smtClean="0">
                <a:latin typeface="Arial" pitchFamily="34" charset="0"/>
                <a:cs typeface="Arial" pitchFamily="34" charset="0"/>
              </a:rPr>
              <a:t>en la scena urbana, </a:t>
            </a:r>
            <a:r>
              <a:rPr lang="it-IT" sz="1000" dirty="0">
                <a:latin typeface="Arial" pitchFamily="34" charset="0"/>
                <a:cs typeface="Arial" pitchFamily="34" charset="0"/>
              </a:rPr>
              <a:t>tanto che il verde viene considerato, nell'accezione generale, sinonimo di qualità urbana. Una concezione oggi radicata, cresciuta e consolidatasi soprattutto nella fase matura dello sviluppo urbano, che vede nella presenza di una trama vegetale, cioè di un verde diffuso e pianificato, la risposta ad esigenze scenografiche ed </a:t>
            </a:r>
            <a:r>
              <a:rPr lang="it-IT" sz="1000" dirty="0" smtClean="0">
                <a:latin typeface="Arial" pitchFamily="34" charset="0"/>
                <a:cs typeface="Arial" pitchFamily="34" charset="0"/>
              </a:rPr>
              <a:t>igienistiche.</a:t>
            </a:r>
          </a:p>
          <a:p>
            <a:endParaRPr lang="it-IT" sz="1600" i="1" dirty="0">
              <a:latin typeface="Arial" pitchFamily="34" charset="0"/>
              <a:cs typeface="Arial" pitchFamily="34" charset="0"/>
            </a:endParaRPr>
          </a:p>
          <a:p>
            <a:endParaRPr lang="it-IT" sz="1600" i="1" dirty="0">
              <a:latin typeface="Arial" pitchFamily="34" charset="0"/>
              <a:cs typeface="Arial" pitchFamily="34" charset="0"/>
            </a:endParaRPr>
          </a:p>
        </p:txBody>
      </p:sp>
      <p:sp>
        <p:nvSpPr>
          <p:cNvPr id="12" name="Elaborazione 11"/>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0" name="Immagine 1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96703" y="1844824"/>
            <a:ext cx="2628900" cy="1743075"/>
          </a:xfrm>
          <a:prstGeom prst="rect">
            <a:avLst/>
          </a:prstGeom>
        </p:spPr>
      </p:pic>
      <p:pic>
        <p:nvPicPr>
          <p:cNvPr id="21" name="Immagine 2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79207" y="3322403"/>
            <a:ext cx="2628900" cy="1978805"/>
          </a:xfrm>
          <a:prstGeom prst="rect">
            <a:avLst/>
          </a:prstGeom>
        </p:spPr>
      </p:pic>
      <p:sp>
        <p:nvSpPr>
          <p:cNvPr id="22" name="Titolo 1"/>
          <p:cNvSpPr txBox="1">
            <a:spLocks/>
          </p:cNvSpPr>
          <p:nvPr/>
        </p:nvSpPr>
        <p:spPr>
          <a:xfrm>
            <a:off x="557661" y="341784"/>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a:solidFill>
                  <a:schemeClr val="tx1">
                    <a:lumMod val="65000"/>
                    <a:lumOff val="35000"/>
                  </a:schemeClr>
                </a:solidFill>
                <a:latin typeface="Arial" pitchFamily="34" charset="0"/>
                <a:cs typeface="Arial" pitchFamily="34" charset="0"/>
              </a:rPr>
              <a:t>a</a:t>
            </a:r>
            <a:r>
              <a:rPr lang="it-IT" sz="2400" dirty="0" smtClean="0">
                <a:solidFill>
                  <a:schemeClr val="tx1">
                    <a:lumMod val="65000"/>
                    <a:lumOff val="35000"/>
                  </a:schemeClr>
                </a:solidFill>
                <a:latin typeface="Arial" pitchFamily="34" charset="0"/>
                <a:cs typeface="Arial" pitchFamily="34" charset="0"/>
              </a:rPr>
              <a:t>rredo interno</a:t>
            </a:r>
            <a:endParaRPr lang="it-IT" sz="2400" dirty="0">
              <a:solidFill>
                <a:schemeClr val="tx1">
                  <a:lumMod val="65000"/>
                  <a:lumOff val="35000"/>
                </a:schemeClr>
              </a:solidFill>
              <a:latin typeface="Arial" pitchFamily="34" charset="0"/>
              <a:cs typeface="Arial" pitchFamily="34" charset="0"/>
            </a:endParaRPr>
          </a:p>
        </p:txBody>
      </p:sp>
      <p:pic>
        <p:nvPicPr>
          <p:cNvPr id="5" name="Immagin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6018" y="3322404"/>
            <a:ext cx="2716005" cy="1978804"/>
          </a:xfrm>
          <a:prstGeom prst="rect">
            <a:avLst/>
          </a:prstGeom>
        </p:spPr>
      </p:pic>
      <p:pic>
        <p:nvPicPr>
          <p:cNvPr id="6" name="Immagin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24714" y="3322404"/>
            <a:ext cx="2654493" cy="1978804"/>
          </a:xfrm>
          <a:prstGeom prst="rect">
            <a:avLst/>
          </a:prstGeom>
        </p:spPr>
      </p:pic>
      <p:sp>
        <p:nvSpPr>
          <p:cNvPr id="8" name="Segnaposto numero diapositiva 7"/>
          <p:cNvSpPr>
            <a:spLocks noGrp="1"/>
          </p:cNvSpPr>
          <p:nvPr>
            <p:ph type="sldNum" sz="quarter" idx="12"/>
          </p:nvPr>
        </p:nvSpPr>
        <p:spPr/>
        <p:txBody>
          <a:bodyPr/>
          <a:lstStyle/>
          <a:p>
            <a:fld id="{6D60339B-14A1-4DD0-8D39-2240ECCF5563}" type="slidenum">
              <a:rPr lang="it-IT" smtClean="0"/>
              <a:pPr/>
              <a:t>17</a:t>
            </a:fld>
            <a:endParaRPr lang="it-IT"/>
          </a:p>
        </p:txBody>
      </p:sp>
      <p:pic>
        <p:nvPicPr>
          <p:cNvPr id="15" name="Immagine 1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16" name="Immagine 1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17" name="Immagine 1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18" name="Immagine 17"/>
          <p:cNvPicPr>
            <a:picLocks noChangeAspect="1"/>
          </p:cNvPicPr>
          <p:nvPr/>
        </p:nvPicPr>
        <p:blipFill>
          <a:blip r:embed="rId9" cstate="print">
            <a:extLst>
              <a:ext uri="{BEBA8EAE-BF5A-486C-A8C5-ECC9F3942E4B}">
                <a14:imgProps xmlns="" xmlns:a14="http://schemas.microsoft.com/office/drawing/2010/main">
                  <a14:imgLayer r:embed="rId10">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19" name="Immagine 18"/>
          <p:cNvPicPr>
            <a:picLocks noChangeAspect="1"/>
          </p:cNvPicPr>
          <p:nvPr/>
        </p:nvPicPr>
        <p:blipFill>
          <a:blip r:embed="rId9" cstate="print">
            <a:extLst>
              <a:ext uri="{BEBA8EAE-BF5A-486C-A8C5-ECC9F3942E4B}">
                <a14:imgProps xmlns="" xmlns:a14="http://schemas.microsoft.com/office/drawing/2010/main">
                  <a14:imgLayer r:embed="rId10">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6" name="Immagine 25"/>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7" name="Immagine 26"/>
          <p:cNvPicPr>
            <a:picLocks noChangeAspect="1"/>
          </p:cNvPicPr>
          <p:nvPr/>
        </p:nvPicPr>
        <p:blipFill>
          <a:blip r:embed="rId9" cstate="print">
            <a:extLst>
              <a:ext uri="{BEBA8EAE-BF5A-486C-A8C5-ECC9F3942E4B}">
                <a14:imgProps xmlns="" xmlns:a14="http://schemas.microsoft.com/office/drawing/2010/main">
                  <a14:imgLayer r:embed="rId10">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266151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aborazione 9"/>
          <p:cNvSpPr/>
          <p:nvPr/>
        </p:nvSpPr>
        <p:spPr>
          <a:xfrm>
            <a:off x="196776" y="540922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Elaborazione 13"/>
          <p:cNvSpPr/>
          <p:nvPr/>
        </p:nvSpPr>
        <p:spPr>
          <a:xfrm>
            <a:off x="196776" y="1196752"/>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Titolo 1"/>
          <p:cNvSpPr txBox="1">
            <a:spLocks/>
          </p:cNvSpPr>
          <p:nvPr/>
        </p:nvSpPr>
        <p:spPr>
          <a:xfrm>
            <a:off x="427112"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200" dirty="0" smtClean="0">
                <a:solidFill>
                  <a:schemeClr val="tx1">
                    <a:lumMod val="65000"/>
                    <a:lumOff val="35000"/>
                  </a:schemeClr>
                </a:solidFill>
                <a:latin typeface="Arial" pitchFamily="34" charset="0"/>
                <a:cs typeface="Arial" pitchFamily="34" charset="0"/>
              </a:rPr>
              <a:t>Cosa è Open Air?</a:t>
            </a:r>
            <a:endParaRPr lang="it-IT" sz="3200" dirty="0">
              <a:solidFill>
                <a:schemeClr val="tx1">
                  <a:lumMod val="65000"/>
                  <a:lumOff val="35000"/>
                </a:schemeClr>
              </a:solidFill>
              <a:latin typeface="Arial" pitchFamily="34" charset="0"/>
              <a:cs typeface="Arial" pitchFamily="34" charset="0"/>
            </a:endParaRPr>
          </a:p>
        </p:txBody>
      </p:sp>
      <p:sp>
        <p:nvSpPr>
          <p:cNvPr id="12" name="Segnaposto contenuto 7"/>
          <p:cNvSpPr txBox="1">
            <a:spLocks/>
          </p:cNvSpPr>
          <p:nvPr/>
        </p:nvSpPr>
        <p:spPr>
          <a:xfrm>
            <a:off x="333429" y="1340769"/>
            <a:ext cx="8439661" cy="396044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50000"/>
              </a:lnSpc>
              <a:spcBef>
                <a:spcPts val="0"/>
              </a:spcBef>
              <a:spcAft>
                <a:spcPts val="0"/>
              </a:spcAft>
              <a:buClrTx/>
              <a:buSzTx/>
              <a:buFont typeface="Arial" pitchFamily="34" charset="0"/>
              <a:buNone/>
              <a:tabLst/>
              <a:defRPr/>
            </a:pPr>
            <a:endParaRPr lang="it-IT" sz="1100" i="1" noProof="0" dirty="0" smtClean="0">
              <a:latin typeface="Arial" pitchFamily="34" charset="0"/>
              <a:cs typeface="Arial" pitchFamily="34" charset="0"/>
            </a:endParaRPr>
          </a:p>
          <a:p>
            <a:pPr marL="0" marR="0" lvl="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it-IT" sz="1100" noProof="0" dirty="0" smtClean="0">
                <a:latin typeface="Arial" pitchFamily="34" charset="0"/>
                <a:cs typeface="Arial" pitchFamily="34" charset="0"/>
              </a:rPr>
              <a:t>Il progetto Open Air vuole essere una risposta alla mutata situazione normativa  dei </a:t>
            </a:r>
            <a:r>
              <a:rPr lang="it-IT" sz="1100" noProof="0" dirty="0" err="1" smtClean="0">
                <a:latin typeface="Arial" pitchFamily="34" charset="0"/>
                <a:cs typeface="Arial" pitchFamily="34" charset="0"/>
              </a:rPr>
              <a:t>Dehors</a:t>
            </a:r>
            <a:r>
              <a:rPr lang="it-IT" sz="1100" noProof="0" dirty="0" smtClean="0">
                <a:latin typeface="Arial" pitchFamily="34" charset="0"/>
                <a:cs typeface="Arial" pitchFamily="34" charset="0"/>
              </a:rPr>
              <a:t> all’interno del Comune di Bologna.</a:t>
            </a:r>
          </a:p>
          <a:p>
            <a:pPr lvl="0" algn="just">
              <a:lnSpc>
                <a:spcPct val="150000"/>
              </a:lnSpc>
              <a:defRPr/>
            </a:pPr>
            <a:r>
              <a:rPr lang="it-IT" sz="1100" noProof="0" dirty="0" smtClean="0">
                <a:latin typeface="Arial" pitchFamily="34" charset="0"/>
                <a:cs typeface="Arial" pitchFamily="34" charset="0"/>
              </a:rPr>
              <a:t>Design e Artigianalità sono i due ingredienti che riteniamo indispensabili per garantire </a:t>
            </a:r>
            <a:r>
              <a:rPr lang="it-IT" sz="1100" noProof="0" dirty="0" err="1" smtClean="0">
                <a:latin typeface="Arial" pitchFamily="34" charset="0"/>
                <a:cs typeface="Arial" pitchFamily="34" charset="0"/>
              </a:rPr>
              <a:t>ll</a:t>
            </a:r>
            <a:r>
              <a:rPr lang="it-IT" sz="1100" noProof="0" dirty="0" smtClean="0">
                <a:latin typeface="Arial" pitchFamily="34" charset="0"/>
                <a:cs typeface="Arial" pitchFamily="34" charset="0"/>
              </a:rPr>
              <a:t> decoro urbano, non tralasciando un forte legame con la tradizione del territorio bolognese.</a:t>
            </a:r>
            <a:r>
              <a:rPr lang="it-IT" sz="1100" dirty="0" smtClean="0"/>
              <a:t> </a:t>
            </a:r>
            <a:r>
              <a:rPr lang="it-IT" sz="1100" dirty="0" smtClean="0">
                <a:latin typeface="Arial" pitchFamily="34" charset="0"/>
                <a:cs typeface="Arial" pitchFamily="34" charset="0"/>
              </a:rPr>
              <a:t>Sono questi gli obiettivi del “progetto Open Air”, una nuova aggregazione di imprese artigiane, nata col supporto di </a:t>
            </a:r>
            <a:r>
              <a:rPr lang="it-IT" sz="1100" dirty="0" err="1" smtClean="0">
                <a:latin typeface="Arial" pitchFamily="34" charset="0"/>
                <a:cs typeface="Arial" pitchFamily="34" charset="0"/>
              </a:rPr>
              <a:t>Cna</a:t>
            </a:r>
            <a:r>
              <a:rPr lang="it-IT" sz="1100" dirty="0" smtClean="0">
                <a:latin typeface="Arial" pitchFamily="34" charset="0"/>
                <a:cs typeface="Arial" pitchFamily="34" charset="0"/>
              </a:rPr>
              <a:t>, che operano nel territorio bolognese</a:t>
            </a:r>
            <a:endParaRPr lang="it-IT" sz="1100" noProof="0" dirty="0" smtClean="0">
              <a:latin typeface="Arial" pitchFamily="34" charset="0"/>
              <a:cs typeface="Arial" pitchFamily="34" charset="0"/>
            </a:endParaRPr>
          </a:p>
          <a:p>
            <a:pPr marL="0" marR="0" lvl="0" indent="0" algn="just" defTabSz="914400" rtl="0" eaLnBrk="1" fontAlgn="auto" latinLnBrk="0" hangingPunct="1">
              <a:lnSpc>
                <a:spcPct val="150000"/>
              </a:lnSpc>
              <a:spcBef>
                <a:spcPts val="0"/>
              </a:spcBef>
              <a:spcAft>
                <a:spcPts val="0"/>
              </a:spcAft>
              <a:buClrTx/>
              <a:buSzTx/>
              <a:buFont typeface="Arial" pitchFamily="34" charset="0"/>
              <a:buNone/>
              <a:tabLst/>
              <a:defRPr/>
            </a:pPr>
            <a:endParaRPr lang="it-IT" sz="1200" i="1" noProof="0" dirty="0" smtClean="0">
              <a:latin typeface="Arial" pitchFamily="34" charset="0"/>
              <a:cs typeface="Arial" pitchFamily="34" charset="0"/>
            </a:endParaRPr>
          </a:p>
          <a:p>
            <a:pPr marL="0" marR="0" lvl="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it-IT" sz="1100" dirty="0" smtClean="0">
                <a:latin typeface="Arial" pitchFamily="34" charset="0"/>
                <a:cs typeface="Arial" pitchFamily="34" charset="0"/>
              </a:rPr>
              <a:t>Gli esercenti commerciali che dovranno realizzare e/o modificare il proprio </a:t>
            </a:r>
            <a:r>
              <a:rPr lang="it-IT" sz="1100" dirty="0" err="1" smtClean="0">
                <a:latin typeface="Arial" pitchFamily="34" charset="0"/>
                <a:cs typeface="Arial" pitchFamily="34" charset="0"/>
              </a:rPr>
              <a:t>dehor</a:t>
            </a:r>
            <a:r>
              <a:rPr lang="it-IT" sz="1100" dirty="0" smtClean="0">
                <a:latin typeface="Arial" pitchFamily="34" charset="0"/>
                <a:cs typeface="Arial" pitchFamily="34" charset="0"/>
              </a:rPr>
              <a:t> potranno, attraverso Il progetto Open Air, ottenere :</a:t>
            </a:r>
          </a:p>
          <a:p>
            <a:pPr marL="0" marR="0" lvl="0" indent="0" algn="just" defTabSz="914400" rtl="0" eaLnBrk="1" fontAlgn="auto" latinLnBrk="0" hangingPunct="1">
              <a:lnSpc>
                <a:spcPct val="150000"/>
              </a:lnSpc>
              <a:spcBef>
                <a:spcPts val="0"/>
              </a:spcBef>
              <a:spcAft>
                <a:spcPts val="0"/>
              </a:spcAft>
              <a:buClrTx/>
              <a:buSzTx/>
              <a:buFont typeface="Arial" pitchFamily="34" charset="0"/>
              <a:buNone/>
              <a:tabLst/>
              <a:defRPr/>
            </a:pPr>
            <a:endParaRPr lang="it-IT" sz="1200" dirty="0" smtClean="0">
              <a:latin typeface="Arial" pitchFamily="34" charset="0"/>
              <a:cs typeface="Arial"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it-IT" sz="1200" noProof="0" dirty="0" smtClean="0">
                <a:latin typeface="Arial" pitchFamily="34" charset="0"/>
                <a:cs typeface="Arial" pitchFamily="34" charset="0"/>
              </a:rPr>
              <a:t>Una Progettazione personalizzata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it-IT" sz="1200" dirty="0" smtClean="0">
                <a:latin typeface="Arial" pitchFamily="34" charset="0"/>
                <a:cs typeface="Arial" pitchFamily="34" charset="0"/>
              </a:rPr>
              <a:t>Iter </a:t>
            </a:r>
            <a:r>
              <a:rPr lang="it-IT" sz="1200" dirty="0" err="1" smtClean="0">
                <a:latin typeface="Arial" pitchFamily="34" charset="0"/>
                <a:cs typeface="Arial" pitchFamily="34" charset="0"/>
              </a:rPr>
              <a:t>autorizzativo</a:t>
            </a:r>
            <a:r>
              <a:rPr lang="it-IT" sz="1200" dirty="0" smtClean="0">
                <a:latin typeface="Arial" pitchFamily="34" charset="0"/>
                <a:cs typeface="Arial" pitchFamily="34" charset="0"/>
              </a:rPr>
              <a:t> presso tutti le autorità competenti</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it-IT" sz="1200" noProof="0" dirty="0" smtClean="0">
                <a:latin typeface="Arial" pitchFamily="34" charset="0"/>
                <a:cs typeface="Arial" pitchFamily="34" charset="0"/>
              </a:rPr>
              <a:t>Realizzazione e montaggio completo chiavi in mano</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it-IT" sz="1200" dirty="0" smtClean="0">
                <a:latin typeface="Arial" pitchFamily="34" charset="0"/>
                <a:cs typeface="Arial" pitchFamily="34" charset="0"/>
              </a:rPr>
              <a:t>Assistenza nel post vendita</a:t>
            </a:r>
          </a:p>
          <a:p>
            <a:pPr marL="171450" marR="0" lvl="0" indent="-171450" algn="just" defTabSz="914400" rtl="0" eaLnBrk="1" fontAlgn="auto" latinLnBrk="0" hangingPunct="1">
              <a:lnSpc>
                <a:spcPct val="150000"/>
              </a:lnSpc>
              <a:spcBef>
                <a:spcPts val="0"/>
              </a:spcBef>
              <a:spcAft>
                <a:spcPts val="0"/>
              </a:spcAft>
              <a:buClrTx/>
              <a:buSzTx/>
              <a:buFont typeface="Arial" pitchFamily="34" charset="0"/>
              <a:buChar char="•"/>
              <a:tabLst/>
              <a:defRPr/>
            </a:pPr>
            <a:r>
              <a:rPr lang="it-IT" sz="1200" noProof="0" dirty="0" smtClean="0">
                <a:latin typeface="Arial" pitchFamily="34" charset="0"/>
                <a:cs typeface="Arial" pitchFamily="34" charset="0"/>
              </a:rPr>
              <a:t>Manutenzione nel tempo</a:t>
            </a:r>
          </a:p>
          <a:p>
            <a:pPr marL="0" marR="0" lvl="0" indent="0" algn="just" defTabSz="914400" rtl="0" eaLnBrk="1" fontAlgn="auto" latinLnBrk="0" hangingPunct="1">
              <a:lnSpc>
                <a:spcPct val="150000"/>
              </a:lnSpc>
              <a:spcBef>
                <a:spcPts val="0"/>
              </a:spcBef>
              <a:spcAft>
                <a:spcPts val="0"/>
              </a:spcAft>
              <a:buClrTx/>
              <a:buSzTx/>
              <a:buFont typeface="Arial" pitchFamily="34" charset="0"/>
              <a:buNone/>
              <a:tabLst/>
              <a:defRPr/>
            </a:pPr>
            <a:endParaRPr kumimoji="0" lang="it-IT" sz="1000" b="0" i="1"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50000"/>
              </a:lnSpc>
              <a:spcBef>
                <a:spcPts val="0"/>
              </a:spcBef>
              <a:spcAft>
                <a:spcPts val="0"/>
              </a:spcAft>
              <a:buClrTx/>
              <a:buSzTx/>
              <a:buFont typeface="Arial" pitchFamily="34" charset="0"/>
              <a:buNone/>
              <a:tabLst/>
              <a:defRPr/>
            </a:pPr>
            <a:endParaRPr kumimoji="0" lang="it-IT" sz="1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it-IT" sz="1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11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9" name="Immagin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15" name="Immagin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16" name="Immagine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17" name="Immagine 16"/>
          <p:cNvPicPr>
            <a:picLocks noChangeAspect="1"/>
          </p:cNvPicPr>
          <p:nvPr/>
        </p:nvPicPr>
        <p:blipFill>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18" name="Immagine 17"/>
          <p:cNvPicPr>
            <a:picLocks noChangeAspect="1"/>
          </p:cNvPicPr>
          <p:nvPr/>
        </p:nvPicPr>
        <p:blipFill>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19" name="Immagine 1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0" name="Immagine 19"/>
          <p:cNvPicPr>
            <a:picLocks noChangeAspect="1"/>
          </p:cNvPicPr>
          <p:nvPr/>
        </p:nvPicPr>
        <p:blipFill>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2949451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78872" y="1916832"/>
            <a:ext cx="2535738" cy="4149080"/>
          </a:xfrm>
          <a:prstGeom prst="rect">
            <a:avLst/>
          </a:prstGeom>
        </p:spPr>
      </p:pic>
      <p:sp>
        <p:nvSpPr>
          <p:cNvPr id="2" name="Titolo 1"/>
          <p:cNvSpPr>
            <a:spLocks noGrp="1"/>
          </p:cNvSpPr>
          <p:nvPr>
            <p:ph type="title"/>
          </p:nvPr>
        </p:nvSpPr>
        <p:spPr>
          <a:xfrm>
            <a:off x="438460" y="332656"/>
            <a:ext cx="8229600" cy="1143000"/>
          </a:xfrm>
        </p:spPr>
        <p:txBody>
          <a:bodyPr>
            <a:normAutofit/>
          </a:bodyPr>
          <a:lstStyle/>
          <a:p>
            <a:pPr algn="l"/>
            <a:r>
              <a:rPr lang="it-IT" sz="2400" dirty="0" smtClean="0">
                <a:solidFill>
                  <a:schemeClr val="tx1">
                    <a:lumMod val="65000"/>
                    <a:lumOff val="35000"/>
                  </a:schemeClr>
                </a:solidFill>
                <a:latin typeface="Arial" pitchFamily="34" charset="0"/>
                <a:cs typeface="Arial" pitchFamily="34" charset="0"/>
              </a:rPr>
              <a:t>definizione</a:t>
            </a:r>
            <a:endParaRPr lang="it-IT" sz="2400" dirty="0">
              <a:solidFill>
                <a:schemeClr val="tx1">
                  <a:lumMod val="65000"/>
                  <a:lumOff val="35000"/>
                </a:schemeClr>
              </a:solidFill>
              <a:latin typeface="Arial" pitchFamily="34" charset="0"/>
              <a:cs typeface="Arial" pitchFamily="34" charset="0"/>
            </a:endParaRPr>
          </a:p>
        </p:txBody>
      </p:sp>
      <p:sp>
        <p:nvSpPr>
          <p:cNvPr id="8" name="Segnaposto contenuto 7"/>
          <p:cNvSpPr>
            <a:spLocks noGrp="1"/>
          </p:cNvSpPr>
          <p:nvPr>
            <p:ph idx="1"/>
          </p:nvPr>
        </p:nvSpPr>
        <p:spPr>
          <a:xfrm>
            <a:off x="467544" y="1148904"/>
            <a:ext cx="5112568" cy="4713387"/>
          </a:xfrm>
        </p:spPr>
        <p:txBody>
          <a:bodyPr>
            <a:normAutofit/>
          </a:bodyPr>
          <a:lstStyle/>
          <a:p>
            <a:pPr marL="0" indent="0" algn="just">
              <a:spcBef>
                <a:spcPts val="0"/>
              </a:spcBef>
              <a:buNone/>
            </a:pPr>
            <a:endParaRPr lang="it-IT" sz="800" b="1" dirty="0">
              <a:latin typeface="Arial" pitchFamily="34" charset="0"/>
              <a:cs typeface="Arial" pitchFamily="34" charset="0"/>
            </a:endParaRPr>
          </a:p>
          <a:p>
            <a:pPr marL="0" indent="0" algn="just">
              <a:spcBef>
                <a:spcPts val="0"/>
              </a:spcBef>
              <a:buNone/>
            </a:pPr>
            <a:r>
              <a:rPr lang="it-IT" sz="1000" dirty="0" smtClean="0">
                <a:latin typeface="Arial" pitchFamily="34" charset="0"/>
                <a:cs typeface="Arial" pitchFamily="34" charset="0"/>
              </a:rPr>
              <a:t>Il </a:t>
            </a:r>
            <a:r>
              <a:rPr lang="it-IT" sz="1000" dirty="0">
                <a:latin typeface="Arial" pitchFamily="34" charset="0"/>
                <a:cs typeface="Arial" pitchFamily="34" charset="0"/>
              </a:rPr>
              <a:t>dehors è lo spazio esterno di un pubblico </a:t>
            </a:r>
            <a:r>
              <a:rPr lang="it-IT" sz="1000" dirty="0" smtClean="0">
                <a:latin typeface="Arial" pitchFamily="34" charset="0"/>
                <a:cs typeface="Arial" pitchFamily="34" charset="0"/>
              </a:rPr>
              <a:t>esercizio </a:t>
            </a:r>
            <a:r>
              <a:rPr lang="it-IT" sz="1000" dirty="0">
                <a:latin typeface="Arial" pitchFamily="34" charset="0"/>
                <a:cs typeface="Arial" pitchFamily="34" charset="0"/>
              </a:rPr>
              <a:t>Ideale per </a:t>
            </a:r>
            <a:r>
              <a:rPr lang="it-IT" sz="1000" dirty="0" smtClean="0">
                <a:latin typeface="Arial" pitchFamily="34" charset="0"/>
                <a:cs typeface="Arial" pitchFamily="34" charset="0"/>
              </a:rPr>
              <a:t>spazi come bar, lounge Cafè e ristoranti, trattato </a:t>
            </a:r>
            <a:r>
              <a:rPr lang="it-IT" sz="1000" dirty="0">
                <a:latin typeface="Arial" pitchFamily="34" charset="0"/>
                <a:cs typeface="Arial" pitchFamily="34" charset="0"/>
              </a:rPr>
              <a:t>come una struttura di un corretto inserimento nel contesto urbano e paesaggistico.</a:t>
            </a:r>
          </a:p>
          <a:p>
            <a:pPr marL="0" indent="0" algn="just">
              <a:spcBef>
                <a:spcPts val="0"/>
              </a:spcBef>
              <a:buNone/>
            </a:pPr>
            <a:r>
              <a:rPr lang="it-IT" sz="1000" dirty="0">
                <a:latin typeface="Arial" pitchFamily="34" charset="0"/>
                <a:cs typeface="Arial" pitchFamily="34" charset="0"/>
              </a:rPr>
              <a:t>In base alle attrezzature impiegate e al relativo impatto sullo spazio pubblico, i dehors sono classificati come</a:t>
            </a:r>
            <a:r>
              <a:rPr lang="it-IT" sz="1000" dirty="0" smtClean="0">
                <a:latin typeface="Arial" pitchFamily="34" charset="0"/>
                <a:cs typeface="Arial" pitchFamily="34" charset="0"/>
              </a:rPr>
              <a:t>:</a:t>
            </a:r>
          </a:p>
          <a:p>
            <a:pPr marL="0" indent="0">
              <a:spcBef>
                <a:spcPts val="0"/>
              </a:spcBef>
              <a:buNone/>
            </a:pPr>
            <a:endParaRPr lang="it-IT" sz="1200" i="1" dirty="0">
              <a:latin typeface="Arial" pitchFamily="34" charset="0"/>
              <a:cs typeface="Arial" pitchFamily="34" charset="0"/>
            </a:endParaRPr>
          </a:p>
          <a:p>
            <a:pPr marL="0" indent="0">
              <a:spcBef>
                <a:spcPts val="0"/>
              </a:spcBef>
              <a:buNone/>
            </a:pPr>
            <a:r>
              <a:rPr lang="it-IT" sz="1600" i="1" dirty="0">
                <a:latin typeface="Arial" pitchFamily="34" charset="0"/>
                <a:cs typeface="Arial" pitchFamily="34" charset="0"/>
              </a:rPr>
              <a:t>T</a:t>
            </a:r>
            <a:r>
              <a:rPr lang="it-IT" sz="1600" i="1" dirty="0" smtClean="0">
                <a:latin typeface="Arial" pitchFamily="34" charset="0"/>
                <a:cs typeface="Arial" pitchFamily="34" charset="0"/>
              </a:rPr>
              <a:t>ipologia</a:t>
            </a:r>
            <a:endParaRPr lang="it-IT" sz="1600" i="1" dirty="0">
              <a:latin typeface="Arial" pitchFamily="34" charset="0"/>
              <a:cs typeface="Arial" pitchFamily="34" charset="0"/>
            </a:endParaRPr>
          </a:p>
          <a:p>
            <a:pPr marL="0" indent="0">
              <a:spcBef>
                <a:spcPts val="0"/>
              </a:spcBef>
              <a:buNone/>
            </a:pPr>
            <a:endParaRPr lang="it-IT" sz="800" dirty="0">
              <a:latin typeface="Arial" pitchFamily="34" charset="0"/>
              <a:cs typeface="Arial" pitchFamily="34" charset="0"/>
            </a:endParaRPr>
          </a:p>
          <a:p>
            <a:pPr marL="0" indent="0">
              <a:spcBef>
                <a:spcPts val="0"/>
              </a:spcBef>
              <a:buNone/>
            </a:pPr>
            <a:r>
              <a:rPr lang="it-IT" sz="1000" b="1" u="sng" dirty="0">
                <a:latin typeface="Arial" pitchFamily="34" charset="0"/>
                <a:cs typeface="Arial" pitchFamily="34" charset="0"/>
              </a:rPr>
              <a:t>dehors di tipo A </a:t>
            </a:r>
            <a:r>
              <a:rPr lang="it-IT" sz="1000" u="sng" dirty="0">
                <a:latin typeface="Arial" pitchFamily="34" charset="0"/>
                <a:cs typeface="Arial" pitchFamily="34" charset="0"/>
              </a:rPr>
              <a:t>- allestimento con sedie e tavolini, con o senza ombrelloni o </a:t>
            </a:r>
            <a:r>
              <a:rPr lang="it-IT" sz="1000" u="sng" dirty="0" smtClean="0">
                <a:latin typeface="Arial" pitchFamily="34" charset="0"/>
                <a:cs typeface="Arial" pitchFamily="34" charset="0"/>
              </a:rPr>
              <a:t>tende</a:t>
            </a:r>
          </a:p>
          <a:p>
            <a:pPr marL="0" indent="0">
              <a:spcBef>
                <a:spcPts val="0"/>
              </a:spcBef>
              <a:buNone/>
            </a:pPr>
            <a:endParaRPr lang="it-IT" sz="1000" dirty="0" smtClean="0">
              <a:latin typeface="Arial" pitchFamily="34" charset="0"/>
              <a:cs typeface="Arial" pitchFamily="34" charset="0"/>
            </a:endParaRPr>
          </a:p>
          <a:p>
            <a:pPr marL="0" indent="0">
              <a:spcBef>
                <a:spcPts val="0"/>
              </a:spcBef>
              <a:buNone/>
            </a:pPr>
            <a:endParaRPr lang="it-IT" sz="1000" dirty="0">
              <a:latin typeface="Arial" pitchFamily="34" charset="0"/>
              <a:cs typeface="Arial" pitchFamily="34" charset="0"/>
            </a:endParaRPr>
          </a:p>
          <a:p>
            <a:pPr marL="0" indent="0">
              <a:spcBef>
                <a:spcPts val="0"/>
              </a:spcBef>
              <a:buNone/>
            </a:pPr>
            <a:endParaRPr lang="it-IT" sz="1000" dirty="0" smtClean="0">
              <a:latin typeface="Arial" pitchFamily="34" charset="0"/>
              <a:cs typeface="Arial" pitchFamily="34" charset="0"/>
            </a:endParaRPr>
          </a:p>
          <a:p>
            <a:pPr marL="0" indent="0">
              <a:spcBef>
                <a:spcPts val="0"/>
              </a:spcBef>
              <a:buNone/>
            </a:pPr>
            <a:endParaRPr lang="it-IT" sz="1000" dirty="0" smtClean="0">
              <a:latin typeface="Arial" pitchFamily="34" charset="0"/>
              <a:cs typeface="Arial" pitchFamily="34" charset="0"/>
            </a:endParaRPr>
          </a:p>
          <a:p>
            <a:pPr marL="0" indent="0">
              <a:spcBef>
                <a:spcPts val="0"/>
              </a:spcBef>
              <a:buNone/>
            </a:pPr>
            <a:endParaRPr lang="it-IT" sz="1000" dirty="0">
              <a:latin typeface="Arial" pitchFamily="34" charset="0"/>
              <a:cs typeface="Arial" pitchFamily="34" charset="0"/>
            </a:endParaRPr>
          </a:p>
          <a:p>
            <a:pPr marL="0" indent="0">
              <a:spcBef>
                <a:spcPts val="0"/>
              </a:spcBef>
              <a:buNone/>
            </a:pPr>
            <a:endParaRPr lang="it-IT" sz="1000" dirty="0">
              <a:latin typeface="Arial" pitchFamily="34" charset="0"/>
              <a:cs typeface="Arial" pitchFamily="34" charset="0"/>
            </a:endParaRPr>
          </a:p>
          <a:p>
            <a:pPr marL="0" indent="0">
              <a:spcBef>
                <a:spcPts val="0"/>
              </a:spcBef>
              <a:buNone/>
            </a:pPr>
            <a:r>
              <a:rPr lang="it-IT" sz="1000" b="1" u="sng" dirty="0" smtClean="0">
                <a:latin typeface="Arial" pitchFamily="34" charset="0"/>
                <a:cs typeface="Arial" pitchFamily="34" charset="0"/>
              </a:rPr>
              <a:t>dehors </a:t>
            </a:r>
            <a:r>
              <a:rPr lang="it-IT" sz="1000" b="1" u="sng" dirty="0">
                <a:latin typeface="Arial" pitchFamily="34" charset="0"/>
                <a:cs typeface="Arial" pitchFamily="34" charset="0"/>
              </a:rPr>
              <a:t>di tipo B </a:t>
            </a:r>
            <a:r>
              <a:rPr lang="it-IT" sz="1000" u="sng" dirty="0">
                <a:latin typeface="Arial" pitchFamily="34" charset="0"/>
                <a:cs typeface="Arial" pitchFamily="34" charset="0"/>
              </a:rPr>
              <a:t>- allestimento A + pedane o </a:t>
            </a:r>
            <a:r>
              <a:rPr lang="it-IT" sz="1000" u="sng" dirty="0" smtClean="0">
                <a:latin typeface="Arial" pitchFamily="34" charset="0"/>
                <a:cs typeface="Arial" pitchFamily="34" charset="0"/>
              </a:rPr>
              <a:t>delimitazioni</a:t>
            </a:r>
          </a:p>
          <a:p>
            <a:pPr marL="0" indent="0">
              <a:spcBef>
                <a:spcPts val="0"/>
              </a:spcBef>
              <a:buNone/>
            </a:pPr>
            <a:endParaRPr lang="it-IT" sz="1000" dirty="0">
              <a:latin typeface="Arial" pitchFamily="34" charset="0"/>
              <a:cs typeface="Arial" pitchFamily="34" charset="0"/>
            </a:endParaRPr>
          </a:p>
          <a:p>
            <a:pPr marL="0" indent="0">
              <a:spcBef>
                <a:spcPts val="0"/>
              </a:spcBef>
              <a:buNone/>
            </a:pPr>
            <a:endParaRPr lang="it-IT" sz="1000" dirty="0" smtClean="0">
              <a:latin typeface="Arial" pitchFamily="34" charset="0"/>
              <a:cs typeface="Arial" pitchFamily="34" charset="0"/>
            </a:endParaRPr>
          </a:p>
          <a:p>
            <a:pPr marL="0" indent="0">
              <a:spcBef>
                <a:spcPts val="0"/>
              </a:spcBef>
              <a:buNone/>
            </a:pPr>
            <a:endParaRPr lang="it-IT" sz="1000" dirty="0">
              <a:latin typeface="Arial" pitchFamily="34" charset="0"/>
              <a:cs typeface="Arial" pitchFamily="34" charset="0"/>
            </a:endParaRPr>
          </a:p>
          <a:p>
            <a:pPr marL="0" indent="0">
              <a:spcBef>
                <a:spcPts val="0"/>
              </a:spcBef>
              <a:buNone/>
            </a:pPr>
            <a:endParaRPr lang="it-IT" sz="1000" dirty="0" smtClean="0">
              <a:latin typeface="Arial" pitchFamily="34" charset="0"/>
              <a:cs typeface="Arial" pitchFamily="34" charset="0"/>
            </a:endParaRPr>
          </a:p>
          <a:p>
            <a:pPr marL="0" indent="0">
              <a:spcBef>
                <a:spcPts val="0"/>
              </a:spcBef>
              <a:buNone/>
            </a:pPr>
            <a:endParaRPr lang="it-IT" sz="1000" dirty="0">
              <a:latin typeface="Arial" pitchFamily="34" charset="0"/>
              <a:cs typeface="Arial" pitchFamily="34" charset="0"/>
            </a:endParaRPr>
          </a:p>
          <a:p>
            <a:pPr marL="0" indent="0">
              <a:spcBef>
                <a:spcPts val="0"/>
              </a:spcBef>
              <a:buNone/>
            </a:pPr>
            <a:endParaRPr lang="it-IT" sz="1000" b="1" dirty="0" smtClean="0">
              <a:latin typeface="Arial" pitchFamily="34" charset="0"/>
              <a:cs typeface="Arial" pitchFamily="34" charset="0"/>
            </a:endParaRPr>
          </a:p>
          <a:p>
            <a:pPr marL="0" indent="0">
              <a:spcBef>
                <a:spcPts val="0"/>
              </a:spcBef>
              <a:buNone/>
            </a:pPr>
            <a:r>
              <a:rPr lang="it-IT" sz="1000" b="1" u="sng" dirty="0" smtClean="0">
                <a:latin typeface="Arial" pitchFamily="34" charset="0"/>
                <a:cs typeface="Arial" pitchFamily="34" charset="0"/>
              </a:rPr>
              <a:t>dehors </a:t>
            </a:r>
            <a:r>
              <a:rPr lang="it-IT" sz="1000" b="1" u="sng" dirty="0">
                <a:latin typeface="Arial" pitchFamily="34" charset="0"/>
                <a:cs typeface="Arial" pitchFamily="34" charset="0"/>
              </a:rPr>
              <a:t>di tipo C </a:t>
            </a:r>
            <a:r>
              <a:rPr lang="it-IT" sz="1000" u="sng" dirty="0">
                <a:latin typeface="Arial" pitchFamily="34" charset="0"/>
                <a:cs typeface="Arial" pitchFamily="34" charset="0"/>
              </a:rPr>
              <a:t>- allestimento A + B + strutture di copertura</a:t>
            </a:r>
          </a:p>
          <a:p>
            <a:pPr marL="0" indent="0">
              <a:spcBef>
                <a:spcPts val="0"/>
              </a:spcBef>
              <a:buNone/>
            </a:pPr>
            <a:endParaRPr lang="it-IT" sz="1000" i="1" dirty="0">
              <a:latin typeface="Arial" pitchFamily="34" charset="0"/>
              <a:cs typeface="Arial" pitchFamily="34" charset="0"/>
            </a:endParaRPr>
          </a:p>
          <a:p>
            <a:pPr marL="0" indent="0" algn="just">
              <a:spcBef>
                <a:spcPts val="0"/>
              </a:spcBef>
              <a:buNone/>
            </a:pPr>
            <a:endParaRPr lang="it-IT" sz="1000" dirty="0">
              <a:latin typeface="Arial" pitchFamily="34" charset="0"/>
              <a:cs typeface="Arial" pitchFamily="34" charset="0"/>
            </a:endParaRPr>
          </a:p>
          <a:p>
            <a:pPr marL="0" indent="0">
              <a:spcBef>
                <a:spcPts val="0"/>
              </a:spcBef>
              <a:buNone/>
            </a:pPr>
            <a:endParaRPr lang="it-IT" sz="1000" dirty="0">
              <a:latin typeface="Arial" pitchFamily="34" charset="0"/>
              <a:cs typeface="Arial" pitchFamily="34" charset="0"/>
            </a:endParaRPr>
          </a:p>
          <a:p>
            <a:pPr marL="0" indent="0">
              <a:buNone/>
            </a:pPr>
            <a:endParaRPr lang="it-IT" sz="1100" dirty="0">
              <a:latin typeface="Arial" pitchFamily="34" charset="0"/>
              <a:cs typeface="Arial" pitchFamily="34" charset="0"/>
            </a:endParaRPr>
          </a:p>
        </p:txBody>
      </p:sp>
      <p:sp>
        <p:nvSpPr>
          <p:cNvPr id="10" name="Elaborazione 9"/>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Elaborazione 10"/>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Segnaposto numero diapositiva 4"/>
          <p:cNvSpPr>
            <a:spLocks noGrp="1"/>
          </p:cNvSpPr>
          <p:nvPr>
            <p:ph type="sldNum" sz="quarter" idx="12"/>
          </p:nvPr>
        </p:nvSpPr>
        <p:spPr/>
        <p:txBody>
          <a:bodyPr/>
          <a:lstStyle/>
          <a:p>
            <a:fld id="{6D60339B-14A1-4DD0-8D39-2240ECCF5563}" type="slidenum">
              <a:rPr lang="it-IT" smtClean="0"/>
              <a:pPr/>
              <a:t>3</a:t>
            </a:fld>
            <a:endParaRPr lang="it-IT"/>
          </a:p>
        </p:txBody>
      </p:sp>
      <p:pic>
        <p:nvPicPr>
          <p:cNvPr id="12" name="Immagin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14" name="Immagine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17" name="Immagine 1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18" name="Immagine 17"/>
          <p:cNvPicPr>
            <a:picLocks noChangeAspect="1"/>
          </p:cNvPicPr>
          <p:nvPr/>
        </p:nvPicPr>
        <p:blipFill>
          <a:blip r:embed="rId6" cstate="print">
            <a:extLst>
              <a:ext uri="{BEBA8EAE-BF5A-486C-A8C5-ECC9F3942E4B}">
                <a14:imgProps xmlns="" xmlns:a14="http://schemas.microsoft.com/office/drawing/2010/main">
                  <a14:imgLayer r:embed="rId7">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19" name="Immagine 18"/>
          <p:cNvPicPr>
            <a:picLocks noChangeAspect="1"/>
          </p:cNvPicPr>
          <p:nvPr/>
        </p:nvPicPr>
        <p:blipFill>
          <a:blip r:embed="rId6" cstate="print">
            <a:extLst>
              <a:ext uri="{BEBA8EAE-BF5A-486C-A8C5-ECC9F3942E4B}">
                <a14:imgProps xmlns="" xmlns:a14="http://schemas.microsoft.com/office/drawing/2010/main">
                  <a14:imgLayer r:embed="rId7">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0" name="Immagine 1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1" name="Immagine 20"/>
          <p:cNvPicPr>
            <a:picLocks noChangeAspect="1"/>
          </p:cNvPicPr>
          <p:nvPr/>
        </p:nvPicPr>
        <p:blipFill>
          <a:blip r:embed="rId6" cstate="print">
            <a:extLst>
              <a:ext uri="{BEBA8EAE-BF5A-486C-A8C5-ECC9F3942E4B}">
                <a14:imgProps xmlns="" xmlns:a14="http://schemas.microsoft.com/office/drawing/2010/main">
                  <a14:imgLayer r:embed="rId7">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2479326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31414" y="3287318"/>
            <a:ext cx="1321912" cy="880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idx="1"/>
          </p:nvPr>
        </p:nvSpPr>
        <p:spPr>
          <a:xfrm>
            <a:off x="212838" y="1225187"/>
            <a:ext cx="8696906" cy="4708525"/>
          </a:xfrm>
          <a:noFill/>
          <a:ln>
            <a:noFill/>
          </a:ln>
        </p:spPr>
        <p:txBody>
          <a:bodyPr>
            <a:normAutofit/>
          </a:bodyPr>
          <a:lstStyle/>
          <a:p>
            <a:pPr marL="0" lvl="0" indent="0">
              <a:spcBef>
                <a:spcPts val="0"/>
              </a:spcBef>
              <a:buNone/>
            </a:pPr>
            <a:endParaRPr lang="it-IT" sz="1600" i="1" dirty="0" smtClean="0">
              <a:latin typeface="Arial" pitchFamily="34" charset="0"/>
              <a:cs typeface="Arial" pitchFamily="34" charset="0"/>
            </a:endParaRPr>
          </a:p>
          <a:p>
            <a:pPr marL="0" lvl="0" indent="0">
              <a:spcBef>
                <a:spcPts val="0"/>
              </a:spcBef>
              <a:buNone/>
            </a:pPr>
            <a:r>
              <a:rPr lang="it-IT" sz="1200" dirty="0" smtClean="0">
                <a:latin typeface="Arial" pitchFamily="34" charset="0"/>
                <a:cs typeface="Arial" pitchFamily="34" charset="0"/>
              </a:rPr>
              <a:t>	             </a:t>
            </a:r>
            <a:r>
              <a:rPr lang="it-IT" sz="1200" u="sng" dirty="0" smtClean="0">
                <a:latin typeface="Arial" pitchFamily="34" charset="0"/>
                <a:cs typeface="Arial" pitchFamily="34" charset="0"/>
              </a:rPr>
              <a:t>PEDANA</a:t>
            </a:r>
            <a:r>
              <a:rPr lang="it-IT" sz="1400" dirty="0" smtClean="0">
                <a:latin typeface="Arial" pitchFamily="34" charset="0"/>
                <a:cs typeface="Arial" pitchFamily="34" charset="0"/>
              </a:rPr>
              <a:t>		           </a:t>
            </a:r>
            <a:r>
              <a:rPr lang="it-IT" sz="1200" u="sng" dirty="0" smtClean="0">
                <a:latin typeface="Arial" pitchFamily="34" charset="0"/>
                <a:cs typeface="Arial" pitchFamily="34" charset="0"/>
              </a:rPr>
              <a:t>STRUTTURA </a:t>
            </a:r>
            <a:r>
              <a:rPr lang="it-IT" sz="1200" u="sng" dirty="0">
                <a:latin typeface="Arial" pitchFamily="34" charset="0"/>
                <a:cs typeface="Arial" pitchFamily="34" charset="0"/>
              </a:rPr>
              <a:t>DI </a:t>
            </a:r>
            <a:r>
              <a:rPr lang="it-IT" sz="1200" u="sng" dirty="0" smtClean="0">
                <a:latin typeface="Arial" pitchFamily="34" charset="0"/>
                <a:cs typeface="Arial" pitchFamily="34" charset="0"/>
              </a:rPr>
              <a:t>COPERTURA</a:t>
            </a:r>
          </a:p>
          <a:p>
            <a:pPr marL="0" lvl="0" indent="0">
              <a:spcBef>
                <a:spcPts val="0"/>
              </a:spcBef>
              <a:buNone/>
            </a:pPr>
            <a:r>
              <a:rPr lang="it-IT" sz="800" dirty="0" smtClean="0">
                <a:solidFill>
                  <a:prstClr val="black"/>
                </a:solidFill>
                <a:latin typeface="Arial" pitchFamily="34" charset="0"/>
                <a:cs typeface="Arial" pitchFamily="34" charset="0"/>
              </a:rPr>
              <a:t>    Piano </a:t>
            </a:r>
            <a:r>
              <a:rPr lang="it-IT" sz="800" dirty="0">
                <a:solidFill>
                  <a:prstClr val="black"/>
                </a:solidFill>
                <a:latin typeface="Arial" pitchFamily="34" charset="0"/>
                <a:cs typeface="Arial" pitchFamily="34" charset="0"/>
              </a:rPr>
              <a:t>di calpestio in legno o pietra naturale </a:t>
            </a:r>
            <a:r>
              <a:rPr lang="it-IT" sz="800" dirty="0" smtClean="0">
                <a:solidFill>
                  <a:prstClr val="black"/>
                </a:solidFill>
                <a:latin typeface="Arial" pitchFamily="34" charset="0"/>
                <a:cs typeface="Arial" pitchFamily="34" charset="0"/>
              </a:rPr>
              <a:t>			   Strutture </a:t>
            </a:r>
            <a:r>
              <a:rPr lang="it-IT" sz="800" dirty="0">
                <a:solidFill>
                  <a:prstClr val="black"/>
                </a:solidFill>
                <a:latin typeface="Arial" pitchFamily="34" charset="0"/>
                <a:cs typeface="Arial" pitchFamily="34" charset="0"/>
              </a:rPr>
              <a:t>di legno, ferro e/o alluminio</a:t>
            </a:r>
            <a:endParaRPr lang="it-IT" sz="700" dirty="0" smtClean="0">
              <a:solidFill>
                <a:prstClr val="black"/>
              </a:solidFill>
              <a:latin typeface="Arial" pitchFamily="34" charset="0"/>
              <a:cs typeface="Arial" pitchFamily="34" charset="0"/>
            </a:endParaRPr>
          </a:p>
          <a:p>
            <a:pPr marL="0" lvl="0" indent="0">
              <a:spcBef>
                <a:spcPts val="0"/>
              </a:spcBef>
              <a:buNone/>
            </a:pPr>
            <a:r>
              <a:rPr lang="it-IT" sz="800" dirty="0" smtClean="0">
                <a:solidFill>
                  <a:prstClr val="black"/>
                </a:solidFill>
                <a:latin typeface="Arial" pitchFamily="34" charset="0"/>
                <a:cs typeface="Arial" pitchFamily="34" charset="0"/>
              </a:rPr>
              <a:t>          Struttura </a:t>
            </a:r>
            <a:r>
              <a:rPr lang="it-IT" sz="800" dirty="0">
                <a:solidFill>
                  <a:prstClr val="black"/>
                </a:solidFill>
                <a:latin typeface="Arial" pitchFamily="34" charset="0"/>
                <a:cs typeface="Arial" pitchFamily="34" charset="0"/>
              </a:rPr>
              <a:t>di </a:t>
            </a:r>
            <a:r>
              <a:rPr lang="it-IT" sz="800" dirty="0" smtClean="0">
                <a:solidFill>
                  <a:prstClr val="black"/>
                </a:solidFill>
                <a:latin typeface="Arial" pitchFamily="34" charset="0"/>
                <a:cs typeface="Arial" pitchFamily="34" charset="0"/>
              </a:rPr>
              <a:t>appoggio </a:t>
            </a:r>
            <a:r>
              <a:rPr lang="it-IT" sz="800" dirty="0">
                <a:solidFill>
                  <a:prstClr val="black"/>
                </a:solidFill>
                <a:latin typeface="Arial" pitchFamily="34" charset="0"/>
                <a:cs typeface="Arial" pitchFamily="34" charset="0"/>
              </a:rPr>
              <a:t>in leggo o </a:t>
            </a:r>
            <a:r>
              <a:rPr lang="it-IT" sz="800" dirty="0" smtClean="0">
                <a:solidFill>
                  <a:prstClr val="black"/>
                </a:solidFill>
                <a:latin typeface="Arial" pitchFamily="34" charset="0"/>
                <a:cs typeface="Arial" pitchFamily="34" charset="0"/>
              </a:rPr>
              <a:t>metallo</a:t>
            </a:r>
            <a:endParaRPr lang="it-IT" sz="800" dirty="0">
              <a:solidFill>
                <a:prstClr val="black"/>
              </a:solidFill>
              <a:latin typeface="Arial" pitchFamily="34" charset="0"/>
              <a:cs typeface="Arial" pitchFamily="34" charset="0"/>
            </a:endParaRPr>
          </a:p>
          <a:p>
            <a:pPr marL="0" indent="0">
              <a:buNone/>
            </a:pPr>
            <a:endParaRPr lang="it-IT" sz="1100" dirty="0" smtClean="0">
              <a:latin typeface="Arial" pitchFamily="34" charset="0"/>
              <a:cs typeface="Arial" pitchFamily="34" charset="0"/>
            </a:endParaRPr>
          </a:p>
          <a:p>
            <a:pPr marL="0" indent="0">
              <a:buNone/>
            </a:pPr>
            <a:r>
              <a:rPr lang="it-IT" sz="1400" dirty="0" smtClean="0">
                <a:latin typeface="Arial" pitchFamily="34" charset="0"/>
                <a:cs typeface="Arial" pitchFamily="34" charset="0"/>
              </a:rPr>
              <a:t>			</a:t>
            </a:r>
            <a:endParaRPr lang="it-IT" sz="1400" dirty="0">
              <a:latin typeface="Arial" pitchFamily="34" charset="0"/>
              <a:cs typeface="Arial" pitchFamily="34" charset="0"/>
            </a:endParaRPr>
          </a:p>
          <a:p>
            <a:pPr marL="0" indent="0">
              <a:buNone/>
            </a:pPr>
            <a:endParaRPr lang="it-IT" sz="1400" dirty="0" smtClean="0">
              <a:latin typeface="Arial" pitchFamily="34" charset="0"/>
              <a:cs typeface="Arial" pitchFamily="34" charset="0"/>
            </a:endParaRPr>
          </a:p>
          <a:p>
            <a:pPr marL="0" indent="0">
              <a:buNone/>
            </a:pPr>
            <a:endParaRPr lang="it-IT" sz="1400" dirty="0">
              <a:latin typeface="Arial" pitchFamily="34" charset="0"/>
              <a:cs typeface="Arial" pitchFamily="34" charset="0"/>
            </a:endParaRPr>
          </a:p>
          <a:p>
            <a:pPr marL="0" indent="0">
              <a:buNone/>
            </a:pPr>
            <a:endParaRPr lang="it-IT" sz="1400" dirty="0">
              <a:latin typeface="Arial" pitchFamily="34" charset="0"/>
              <a:cs typeface="Arial" pitchFamily="34" charset="0"/>
            </a:endParaRPr>
          </a:p>
          <a:p>
            <a:pPr marL="0" indent="0">
              <a:buNone/>
            </a:pPr>
            <a:endParaRPr lang="it-IT" sz="1400" dirty="0" smtClean="0">
              <a:latin typeface="Arial" pitchFamily="34" charset="0"/>
              <a:cs typeface="Arial" pitchFamily="34" charset="0"/>
            </a:endParaRPr>
          </a:p>
          <a:p>
            <a:pPr marL="0" indent="0">
              <a:buNone/>
            </a:pPr>
            <a:endParaRPr lang="it-IT" sz="1400" dirty="0">
              <a:latin typeface="Arial" pitchFamily="34" charset="0"/>
              <a:cs typeface="Arial" pitchFamily="34" charset="0"/>
            </a:endParaRPr>
          </a:p>
          <a:p>
            <a:pPr marL="0" indent="0">
              <a:buNone/>
            </a:pPr>
            <a:endParaRPr lang="it-IT" sz="1200" u="sng" dirty="0" smtClean="0">
              <a:latin typeface="Arial" pitchFamily="34" charset="0"/>
              <a:cs typeface="Arial" pitchFamily="34" charset="0"/>
            </a:endParaRPr>
          </a:p>
          <a:p>
            <a:pPr marL="0" indent="0">
              <a:buNone/>
            </a:pPr>
            <a:r>
              <a:rPr lang="it-IT" sz="1200" u="sng" dirty="0" smtClean="0">
                <a:latin typeface="Arial" pitchFamily="34" charset="0"/>
                <a:cs typeface="Arial" pitchFamily="34" charset="0"/>
              </a:rPr>
              <a:t>ELEMENTI DI DELIMITAZIONE</a:t>
            </a:r>
            <a:r>
              <a:rPr lang="it-IT" sz="1600" i="1" dirty="0" smtClean="0">
                <a:latin typeface="Arial" pitchFamily="34" charset="0"/>
                <a:cs typeface="Arial" pitchFamily="34" charset="0"/>
              </a:rPr>
              <a:t>				</a:t>
            </a:r>
            <a:endParaRPr lang="it-IT" sz="1400" dirty="0" smtClean="0">
              <a:latin typeface="Arial" pitchFamily="34" charset="0"/>
              <a:cs typeface="Arial" pitchFamily="34" charset="0"/>
            </a:endParaRPr>
          </a:p>
          <a:p>
            <a:pPr marL="0" lvl="0" indent="0">
              <a:spcBef>
                <a:spcPts val="0"/>
              </a:spcBef>
              <a:buNone/>
            </a:pPr>
            <a:r>
              <a:rPr lang="it-IT" sz="800" dirty="0" smtClean="0">
                <a:solidFill>
                  <a:prstClr val="black"/>
                </a:solidFill>
                <a:latin typeface="Arial" pitchFamily="34" charset="0"/>
                <a:cs typeface="Arial" pitchFamily="34" charset="0"/>
              </a:rPr>
              <a:t>                              Strutture </a:t>
            </a:r>
            <a:r>
              <a:rPr lang="it-IT" sz="800" dirty="0">
                <a:solidFill>
                  <a:prstClr val="black"/>
                </a:solidFill>
                <a:latin typeface="Arial" pitchFamily="34" charset="0"/>
                <a:cs typeface="Arial" pitchFamily="34" charset="0"/>
              </a:rPr>
              <a:t>di metallo , legno o </a:t>
            </a:r>
            <a:endParaRPr lang="it-IT" sz="800" dirty="0" smtClean="0">
              <a:solidFill>
                <a:prstClr val="black"/>
              </a:solidFill>
              <a:latin typeface="Arial" pitchFamily="34" charset="0"/>
              <a:cs typeface="Arial" pitchFamily="34" charset="0"/>
            </a:endParaRPr>
          </a:p>
          <a:p>
            <a:pPr marL="0" lvl="0" indent="0">
              <a:spcBef>
                <a:spcPts val="0"/>
              </a:spcBef>
              <a:buNone/>
            </a:pPr>
            <a:r>
              <a:rPr lang="it-IT" sz="800" dirty="0" smtClean="0">
                <a:solidFill>
                  <a:prstClr val="black"/>
                </a:solidFill>
                <a:latin typeface="Arial" pitchFamily="34" charset="0"/>
                <a:cs typeface="Arial" pitchFamily="34" charset="0"/>
              </a:rPr>
              <a:t>                       pannellature </a:t>
            </a:r>
            <a:r>
              <a:rPr lang="it-IT" sz="800" dirty="0">
                <a:solidFill>
                  <a:prstClr val="black"/>
                </a:solidFill>
                <a:latin typeface="Arial" pitchFamily="34" charset="0"/>
                <a:cs typeface="Arial" pitchFamily="34" charset="0"/>
              </a:rPr>
              <a:t>di vetro </a:t>
            </a:r>
            <a:r>
              <a:rPr lang="it-IT" sz="800" dirty="0" smtClean="0">
                <a:solidFill>
                  <a:prstClr val="black"/>
                </a:solidFill>
                <a:latin typeface="Arial" pitchFamily="34" charset="0"/>
                <a:cs typeface="Arial" pitchFamily="34" charset="0"/>
              </a:rPr>
              <a:t>trasparente</a:t>
            </a:r>
            <a:endParaRPr lang="it-IT" sz="800" dirty="0">
              <a:solidFill>
                <a:prstClr val="black"/>
              </a:solidFill>
              <a:latin typeface="Arial" pitchFamily="34" charset="0"/>
              <a:cs typeface="Arial" pitchFamily="34" charset="0"/>
            </a:endParaRPr>
          </a:p>
          <a:p>
            <a:pPr marL="0" indent="0">
              <a:buNone/>
            </a:pPr>
            <a:endParaRPr lang="it-IT" sz="1200" dirty="0" smtClean="0">
              <a:latin typeface="Arial" pitchFamily="34" charset="0"/>
              <a:cs typeface="Arial" pitchFamily="34" charset="0"/>
            </a:endParaRPr>
          </a:p>
          <a:p>
            <a:pPr marL="0" lvl="0" indent="0">
              <a:spcBef>
                <a:spcPts val="0"/>
              </a:spcBef>
              <a:buNone/>
            </a:pPr>
            <a:r>
              <a:rPr lang="it-IT" sz="1400" dirty="0" smtClean="0">
                <a:latin typeface="Arial" pitchFamily="34" charset="0"/>
                <a:cs typeface="Arial" pitchFamily="34" charset="0"/>
              </a:rPr>
              <a:t>			</a:t>
            </a:r>
          </a:p>
          <a:p>
            <a:pPr marL="0" lvl="0" indent="0">
              <a:spcBef>
                <a:spcPts val="0"/>
              </a:spcBef>
              <a:buNone/>
            </a:pPr>
            <a:endParaRPr lang="it-IT" sz="900" dirty="0" smtClean="0">
              <a:latin typeface="Arial" pitchFamily="34" charset="0"/>
              <a:cs typeface="Arial" pitchFamily="34" charset="0"/>
            </a:endParaRPr>
          </a:p>
          <a:p>
            <a:pPr marL="0" lvl="0" indent="0">
              <a:spcBef>
                <a:spcPts val="0"/>
              </a:spcBef>
              <a:buNone/>
            </a:pPr>
            <a:endParaRPr lang="it-IT" sz="900" dirty="0">
              <a:latin typeface="Arial" pitchFamily="34" charset="0"/>
              <a:cs typeface="Arial" pitchFamily="34" charset="0"/>
            </a:endParaRPr>
          </a:p>
          <a:p>
            <a:pPr marL="0" indent="0">
              <a:buNone/>
            </a:pPr>
            <a:endParaRPr lang="it-IT" sz="1200" dirty="0" smtClean="0">
              <a:latin typeface="Arial" pitchFamily="34" charset="0"/>
              <a:cs typeface="Arial" pitchFamily="34" charset="0"/>
            </a:endParaRPr>
          </a:p>
          <a:p>
            <a:pPr marL="0" lvl="0" indent="0">
              <a:buNone/>
            </a:pPr>
            <a:endParaRPr lang="it-IT" sz="1200" dirty="0">
              <a:latin typeface="Arial" pitchFamily="34" charset="0"/>
              <a:cs typeface="Arial" pitchFamily="34" charset="0"/>
            </a:endParaRPr>
          </a:p>
          <a:p>
            <a:pPr marL="0" indent="0">
              <a:buNone/>
            </a:pPr>
            <a:endParaRPr lang="it-IT" sz="1200" dirty="0" smtClean="0">
              <a:latin typeface="Arial" pitchFamily="34" charset="0"/>
              <a:cs typeface="Arial" pitchFamily="34" charset="0"/>
            </a:endParaRPr>
          </a:p>
        </p:txBody>
      </p:sp>
      <p:sp>
        <p:nvSpPr>
          <p:cNvPr id="4" name="Titolo 1"/>
          <p:cNvSpPr txBox="1">
            <a:spLocks/>
          </p:cNvSpPr>
          <p:nvPr/>
        </p:nvSpPr>
        <p:spPr>
          <a:xfrm>
            <a:off x="410858"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smtClean="0">
                <a:solidFill>
                  <a:schemeClr val="tx1">
                    <a:lumMod val="65000"/>
                    <a:lumOff val="35000"/>
                  </a:schemeClr>
                </a:solidFill>
                <a:latin typeface="Arial" pitchFamily="34" charset="0"/>
                <a:cs typeface="Arial" pitchFamily="34" charset="0"/>
              </a:rPr>
              <a:t>materiali</a:t>
            </a:r>
            <a:endParaRPr lang="it-IT" sz="2400" dirty="0">
              <a:solidFill>
                <a:schemeClr val="tx1">
                  <a:lumMod val="65000"/>
                  <a:lumOff val="35000"/>
                </a:schemeClr>
              </a:solidFill>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Elaborazione 8"/>
          <p:cNvSpPr/>
          <p:nvPr/>
        </p:nvSpPr>
        <p:spPr>
          <a:xfrm>
            <a:off x="213169" y="562648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1" name="Immagine 10"/>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2856764" y="2019644"/>
            <a:ext cx="563868" cy="579816"/>
          </a:xfrm>
          <a:prstGeom prst="rect">
            <a:avLst/>
          </a:prstGeom>
        </p:spPr>
      </p:pic>
      <p:pic>
        <p:nvPicPr>
          <p:cNvPr id="12" name="Immagin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853170" y="4184865"/>
            <a:ext cx="564013" cy="564013"/>
          </a:xfrm>
          <a:prstGeom prst="rect">
            <a:avLst/>
          </a:prstGeom>
        </p:spPr>
      </p:pic>
      <p:pic>
        <p:nvPicPr>
          <p:cNvPr id="13" name="Immagine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851760" y="2647553"/>
            <a:ext cx="565423" cy="565423"/>
          </a:xfrm>
          <a:prstGeom prst="rect">
            <a:avLst/>
          </a:prstGeom>
        </p:spPr>
      </p:pic>
      <p:pic>
        <p:nvPicPr>
          <p:cNvPr id="14" name="Immagine 13"/>
          <p:cNvPicPr>
            <a:picLocks noChangeAspect="1"/>
          </p:cNvPicPr>
          <p:nvPr/>
        </p:nvPicPr>
        <p:blipFill>
          <a:blip r:embed="rId7" cstate="print">
            <a:extLst>
              <a:ext uri="{BEBA8EAE-BF5A-486C-A8C5-ECC9F3942E4B}">
                <a14:imgProps xmlns="" xmlns:a14="http://schemas.microsoft.com/office/drawing/2010/main">
                  <a14:imgLayer r:embed="rId8">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2856764" y="3272328"/>
            <a:ext cx="563868" cy="563868"/>
          </a:xfrm>
          <a:prstGeom prst="rect">
            <a:avLst/>
          </a:prstGeom>
        </p:spPr>
      </p:pic>
      <p:sp>
        <p:nvSpPr>
          <p:cNvPr id="15" name="Rettangolo 14"/>
          <p:cNvSpPr/>
          <p:nvPr/>
        </p:nvSpPr>
        <p:spPr>
          <a:xfrm>
            <a:off x="3484388" y="2916960"/>
            <a:ext cx="646331" cy="246221"/>
          </a:xfrm>
          <a:prstGeom prst="rect">
            <a:avLst/>
          </a:prstGeom>
        </p:spPr>
        <p:txBody>
          <a:bodyPr wrap="none">
            <a:spAutoFit/>
          </a:bodyPr>
          <a:lstStyle/>
          <a:p>
            <a:r>
              <a:rPr lang="it-IT" sz="1000" dirty="0">
                <a:latin typeface="Arial" pitchFamily="34" charset="0"/>
                <a:cs typeface="Arial" pitchFamily="34" charset="0"/>
              </a:rPr>
              <a:t>PIETRA</a:t>
            </a:r>
          </a:p>
        </p:txBody>
      </p:sp>
      <p:pic>
        <p:nvPicPr>
          <p:cNvPr id="16" name="Immagine 1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848164" y="4803888"/>
            <a:ext cx="569019" cy="557471"/>
          </a:xfrm>
          <a:prstGeom prst="rect">
            <a:avLst/>
          </a:prstGeom>
        </p:spPr>
      </p:pic>
      <p:sp>
        <p:nvSpPr>
          <p:cNvPr id="20" name="Rettangolo 19"/>
          <p:cNvSpPr/>
          <p:nvPr/>
        </p:nvSpPr>
        <p:spPr>
          <a:xfrm>
            <a:off x="3484388" y="3521784"/>
            <a:ext cx="861133" cy="246221"/>
          </a:xfrm>
          <a:prstGeom prst="rect">
            <a:avLst/>
          </a:prstGeom>
        </p:spPr>
        <p:txBody>
          <a:bodyPr wrap="none">
            <a:spAutoFit/>
          </a:bodyPr>
          <a:lstStyle/>
          <a:p>
            <a:r>
              <a:rPr lang="it-IT" sz="1000" dirty="0" smtClean="0">
                <a:latin typeface="Arial" pitchFamily="34" charset="0"/>
                <a:cs typeface="Arial" pitchFamily="34" charset="0"/>
              </a:rPr>
              <a:t>CERAMICA</a:t>
            </a:r>
            <a:endParaRPr lang="it-IT" sz="1000" dirty="0">
              <a:latin typeface="Arial" pitchFamily="34" charset="0"/>
              <a:cs typeface="Arial" pitchFamily="34" charset="0"/>
            </a:endParaRPr>
          </a:p>
        </p:txBody>
      </p:sp>
      <p:sp>
        <p:nvSpPr>
          <p:cNvPr id="21" name="Rettangolo 20"/>
          <p:cNvSpPr/>
          <p:nvPr/>
        </p:nvSpPr>
        <p:spPr>
          <a:xfrm>
            <a:off x="3499832" y="4502657"/>
            <a:ext cx="780983" cy="246221"/>
          </a:xfrm>
          <a:prstGeom prst="rect">
            <a:avLst/>
          </a:prstGeom>
        </p:spPr>
        <p:txBody>
          <a:bodyPr wrap="none">
            <a:spAutoFit/>
          </a:bodyPr>
          <a:lstStyle/>
          <a:p>
            <a:r>
              <a:rPr lang="it-IT" sz="1000" dirty="0" smtClean="0">
                <a:latin typeface="Arial" pitchFamily="34" charset="0"/>
                <a:cs typeface="Arial" pitchFamily="34" charset="0"/>
              </a:rPr>
              <a:t>METALLO</a:t>
            </a:r>
            <a:endParaRPr lang="it-IT" sz="1000" dirty="0">
              <a:latin typeface="Arial" pitchFamily="34" charset="0"/>
              <a:cs typeface="Arial" pitchFamily="34" charset="0"/>
            </a:endParaRPr>
          </a:p>
        </p:txBody>
      </p:sp>
      <p:sp>
        <p:nvSpPr>
          <p:cNvPr id="22" name="Rettangolo 21"/>
          <p:cNvSpPr/>
          <p:nvPr/>
        </p:nvSpPr>
        <p:spPr>
          <a:xfrm>
            <a:off x="3573712" y="5148177"/>
            <a:ext cx="625492" cy="246221"/>
          </a:xfrm>
          <a:prstGeom prst="rect">
            <a:avLst/>
          </a:prstGeom>
        </p:spPr>
        <p:txBody>
          <a:bodyPr wrap="none">
            <a:spAutoFit/>
          </a:bodyPr>
          <a:lstStyle/>
          <a:p>
            <a:r>
              <a:rPr lang="it-IT" sz="1000" dirty="0" smtClean="0">
                <a:latin typeface="Arial" pitchFamily="34" charset="0"/>
                <a:cs typeface="Arial" pitchFamily="34" charset="0"/>
              </a:rPr>
              <a:t>VETRO</a:t>
            </a:r>
            <a:endParaRPr lang="it-IT" sz="1000" dirty="0">
              <a:latin typeface="Arial" pitchFamily="34" charset="0"/>
              <a:cs typeface="Arial" pitchFamily="34" charset="0"/>
            </a:endParaRPr>
          </a:p>
        </p:txBody>
      </p:sp>
      <p:pic>
        <p:nvPicPr>
          <p:cNvPr id="23" name="Immagine 2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25510" y="2903131"/>
            <a:ext cx="574948" cy="564013"/>
          </a:xfrm>
          <a:prstGeom prst="rect">
            <a:avLst/>
          </a:prstGeom>
        </p:spPr>
      </p:pic>
      <p:sp>
        <p:nvSpPr>
          <p:cNvPr id="24" name="Rettangolo 23"/>
          <p:cNvSpPr/>
          <p:nvPr/>
        </p:nvSpPr>
        <p:spPr>
          <a:xfrm>
            <a:off x="7668344" y="3284984"/>
            <a:ext cx="780983" cy="246221"/>
          </a:xfrm>
          <a:prstGeom prst="rect">
            <a:avLst/>
          </a:prstGeom>
        </p:spPr>
        <p:txBody>
          <a:bodyPr wrap="none">
            <a:spAutoFit/>
          </a:bodyPr>
          <a:lstStyle/>
          <a:p>
            <a:r>
              <a:rPr lang="it-IT" sz="1000" dirty="0" smtClean="0">
                <a:latin typeface="Arial" pitchFamily="34" charset="0"/>
                <a:cs typeface="Arial" pitchFamily="34" charset="0"/>
              </a:rPr>
              <a:t>METALLO</a:t>
            </a:r>
            <a:endParaRPr lang="it-IT" sz="1000" dirty="0">
              <a:latin typeface="Arial" pitchFamily="34" charset="0"/>
              <a:cs typeface="Arial" pitchFamily="34" charset="0"/>
            </a:endParaRPr>
          </a:p>
        </p:txBody>
      </p:sp>
      <p:sp>
        <p:nvSpPr>
          <p:cNvPr id="25" name="Rettangolo 24"/>
          <p:cNvSpPr/>
          <p:nvPr/>
        </p:nvSpPr>
        <p:spPr>
          <a:xfrm>
            <a:off x="3484388" y="1773423"/>
            <a:ext cx="518091" cy="246221"/>
          </a:xfrm>
          <a:prstGeom prst="rect">
            <a:avLst/>
          </a:prstGeom>
        </p:spPr>
        <p:txBody>
          <a:bodyPr wrap="none">
            <a:spAutoFit/>
          </a:bodyPr>
          <a:lstStyle/>
          <a:p>
            <a:r>
              <a:rPr lang="it-IT" sz="1000" dirty="0" smtClean="0">
                <a:latin typeface="Arial" pitchFamily="34" charset="0"/>
                <a:cs typeface="Arial" pitchFamily="34" charset="0"/>
              </a:rPr>
              <a:t>TEAK</a:t>
            </a:r>
            <a:endParaRPr lang="it-IT" sz="1000" dirty="0">
              <a:latin typeface="Arial" pitchFamily="34" charset="0"/>
              <a:cs typeface="Arial" pitchFamily="34" charset="0"/>
            </a:endParaRPr>
          </a:p>
        </p:txBody>
      </p:sp>
      <p:pic>
        <p:nvPicPr>
          <p:cNvPr id="17" name="Immagine 16"/>
          <p:cNvPicPr>
            <a:picLocks noChangeAspect="1"/>
          </p:cNvPicPr>
          <p:nvPr/>
        </p:nvPicPr>
        <p:blipFill>
          <a:blip r:embed="rId10" cstate="print">
            <a:extLst>
              <a:ext uri="{BEBA8EAE-BF5A-486C-A8C5-ECC9F3942E4B}">
                <a14:imgProps xmlns="" xmlns:a14="http://schemas.microsoft.com/office/drawing/2010/main">
                  <a14:imgLayer r:embed="rId11">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7025509" y="1669882"/>
            <a:ext cx="575020" cy="564014"/>
          </a:xfrm>
          <a:prstGeom prst="rect">
            <a:avLst/>
          </a:prstGeom>
        </p:spPr>
      </p:pic>
      <p:sp>
        <p:nvSpPr>
          <p:cNvPr id="27" name="Rettangolo 26"/>
          <p:cNvSpPr/>
          <p:nvPr/>
        </p:nvSpPr>
        <p:spPr>
          <a:xfrm>
            <a:off x="7668344" y="1991113"/>
            <a:ext cx="708848" cy="246221"/>
          </a:xfrm>
          <a:prstGeom prst="rect">
            <a:avLst/>
          </a:prstGeom>
        </p:spPr>
        <p:txBody>
          <a:bodyPr wrap="none">
            <a:spAutoFit/>
          </a:bodyPr>
          <a:lstStyle/>
          <a:p>
            <a:r>
              <a:rPr lang="it-IT" sz="1000" dirty="0" smtClean="0">
                <a:latin typeface="Arial" pitchFamily="34" charset="0"/>
                <a:cs typeface="Arial" pitchFamily="34" charset="0"/>
              </a:rPr>
              <a:t>TESSILE</a:t>
            </a:r>
            <a:endParaRPr lang="it-IT" sz="1000" dirty="0">
              <a:latin typeface="Arial" pitchFamily="34" charset="0"/>
              <a:cs typeface="Arial" pitchFamily="34" charset="0"/>
            </a:endParaRPr>
          </a:p>
        </p:txBody>
      </p:sp>
      <p:pic>
        <p:nvPicPr>
          <p:cNvPr id="29" name="Immagine 28"/>
          <p:cNvPicPr>
            <a:picLocks/>
          </p:cNvPicPr>
          <p:nvPr/>
        </p:nvPicPr>
        <p:blipFill>
          <a:blip r:embed="rId12" cstate="print">
            <a:extLst>
              <a:ext uri="{BEBA8EAE-BF5A-486C-A8C5-ECC9F3942E4B}">
                <a14:imgProps xmlns="" xmlns:a14="http://schemas.microsoft.com/office/drawing/2010/main">
                  <a14:imgLayer r:embed="rId1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7028129" y="2277707"/>
            <a:ext cx="572400" cy="576000"/>
          </a:xfrm>
          <a:prstGeom prst="rect">
            <a:avLst/>
          </a:prstGeom>
        </p:spPr>
      </p:pic>
      <p:sp>
        <p:nvSpPr>
          <p:cNvPr id="30" name="Rettangolo 29"/>
          <p:cNvSpPr/>
          <p:nvPr/>
        </p:nvSpPr>
        <p:spPr>
          <a:xfrm>
            <a:off x="7684661" y="2662671"/>
            <a:ext cx="631904" cy="246221"/>
          </a:xfrm>
          <a:prstGeom prst="rect">
            <a:avLst/>
          </a:prstGeom>
        </p:spPr>
        <p:txBody>
          <a:bodyPr wrap="none">
            <a:spAutoFit/>
          </a:bodyPr>
          <a:lstStyle/>
          <a:p>
            <a:r>
              <a:rPr lang="it-IT" sz="1000" dirty="0" smtClean="0">
                <a:latin typeface="Arial" pitchFamily="34" charset="0"/>
                <a:cs typeface="Arial" pitchFamily="34" charset="0"/>
              </a:rPr>
              <a:t>LEGNO</a:t>
            </a:r>
            <a:endParaRPr lang="it-IT" sz="1000" dirty="0">
              <a:latin typeface="Arial" pitchFamily="34" charset="0"/>
              <a:cs typeface="Arial" pitchFamily="34" charset="0"/>
            </a:endParaRPr>
          </a:p>
        </p:txBody>
      </p:sp>
      <p:pic>
        <p:nvPicPr>
          <p:cNvPr id="32" name="Immagine 31"/>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507810" y="2317773"/>
            <a:ext cx="1318678" cy="873058"/>
          </a:xfrm>
          <a:prstGeom prst="rect">
            <a:avLst/>
          </a:prstGeom>
        </p:spPr>
      </p:pic>
      <p:pic>
        <p:nvPicPr>
          <p:cNvPr id="18" name="Immagine 17"/>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539552" y="4509120"/>
            <a:ext cx="1886528" cy="869266"/>
          </a:xfrm>
          <a:prstGeom prst="rect">
            <a:avLst/>
          </a:prstGeom>
        </p:spPr>
      </p:pic>
      <p:pic>
        <p:nvPicPr>
          <p:cNvPr id="26" name="Immagine 25"/>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4716016" y="2233896"/>
            <a:ext cx="1080120" cy="964908"/>
          </a:xfrm>
          <a:prstGeom prst="rect">
            <a:avLst/>
          </a:prstGeom>
        </p:spPr>
      </p:pic>
      <p:pic>
        <p:nvPicPr>
          <p:cNvPr id="2048" name="Immagine 2047"/>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5584390" y="2233896"/>
            <a:ext cx="1111846" cy="971226"/>
          </a:xfrm>
          <a:prstGeom prst="rect">
            <a:avLst/>
          </a:prstGeom>
          <a:solidFill>
            <a:schemeClr val="bg1"/>
          </a:solidFill>
          <a:ln>
            <a:solidFill>
              <a:schemeClr val="bg1"/>
            </a:solidFill>
          </a:ln>
        </p:spPr>
      </p:pic>
      <p:pic>
        <p:nvPicPr>
          <p:cNvPr id="31" name="Immagine 30"/>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1290379" y="2317773"/>
            <a:ext cx="1135701" cy="873058"/>
          </a:xfrm>
          <a:prstGeom prst="rect">
            <a:avLst/>
          </a:prstGeom>
          <a:solidFill>
            <a:schemeClr val="bg1"/>
          </a:solidFill>
          <a:ln>
            <a:solidFill>
              <a:schemeClr val="bg1"/>
            </a:solidFill>
          </a:ln>
        </p:spPr>
      </p:pic>
      <p:pic>
        <p:nvPicPr>
          <p:cNvPr id="2052" name="Picture 4"/>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5378676" y="3287318"/>
            <a:ext cx="1281556" cy="880750"/>
          </a:xfrm>
          <a:prstGeom prst="rect">
            <a:avLst/>
          </a:prstGeom>
          <a:solidFill>
            <a:schemeClr val="bg1"/>
          </a:solidFill>
          <a:ln w="9525">
            <a:solidFill>
              <a:schemeClr val="bg1"/>
            </a:solidFill>
            <a:miter lim="800000"/>
            <a:headEnd/>
            <a:tailEnd/>
          </a:ln>
          <a:effectLst/>
        </p:spPr>
      </p:pic>
      <p:pic>
        <p:nvPicPr>
          <p:cNvPr id="2049" name="Immagine 2048"/>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4730605" y="4287647"/>
            <a:ext cx="1263847" cy="891012"/>
          </a:xfrm>
          <a:prstGeom prst="rect">
            <a:avLst/>
          </a:prstGeom>
        </p:spPr>
      </p:pic>
      <p:pic>
        <p:nvPicPr>
          <p:cNvPr id="2053" name="Picture 5"/>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5580112" y="4287648"/>
            <a:ext cx="1116124" cy="894542"/>
          </a:xfrm>
          <a:prstGeom prst="rect">
            <a:avLst/>
          </a:prstGeom>
          <a:solidFill>
            <a:schemeClr val="bg1"/>
          </a:solidFill>
          <a:ln w="9525">
            <a:solidFill>
              <a:schemeClr val="bg1"/>
            </a:solidFill>
            <a:miter lim="800000"/>
            <a:headEnd/>
            <a:tailEnd/>
          </a:ln>
          <a:effectLst/>
        </p:spPr>
      </p:pic>
      <p:sp>
        <p:nvSpPr>
          <p:cNvPr id="37" name="Rettangolo 36"/>
          <p:cNvSpPr/>
          <p:nvPr/>
        </p:nvSpPr>
        <p:spPr>
          <a:xfrm>
            <a:off x="3509234" y="2353239"/>
            <a:ext cx="596638" cy="246221"/>
          </a:xfrm>
          <a:prstGeom prst="rect">
            <a:avLst/>
          </a:prstGeom>
        </p:spPr>
        <p:txBody>
          <a:bodyPr wrap="none">
            <a:spAutoFit/>
          </a:bodyPr>
          <a:lstStyle/>
          <a:p>
            <a:r>
              <a:rPr lang="it-IT" sz="1000" dirty="0" smtClean="0">
                <a:latin typeface="Arial" pitchFamily="34" charset="0"/>
                <a:cs typeface="Arial" pitchFamily="34" charset="0"/>
              </a:rPr>
              <a:t>IROKO</a:t>
            </a:r>
            <a:endParaRPr lang="it-IT" sz="1000" dirty="0">
              <a:latin typeface="Arial" pitchFamily="34" charset="0"/>
              <a:cs typeface="Arial" pitchFamily="34" charset="0"/>
            </a:endParaRPr>
          </a:p>
        </p:txBody>
      </p:sp>
      <p:pic>
        <p:nvPicPr>
          <p:cNvPr id="3074" name="Picture 2"/>
          <p:cNvPicPr>
            <a:picLocks noChangeArrowheads="1"/>
          </p:cNvPicPr>
          <p:nvPr/>
        </p:nvPicPr>
        <p:blipFill>
          <a:blip r:embed="rId22" cstate="print">
            <a:extLst>
              <a:ext uri="{28A0092B-C50C-407E-A947-70E740481C1C}">
                <a14:useLocalDpi xmlns="" xmlns:a14="http://schemas.microsoft.com/office/drawing/2010/main" val="0"/>
              </a:ext>
            </a:extLst>
          </a:blip>
          <a:stretch>
            <a:fillRect/>
          </a:stretch>
        </p:blipFill>
        <p:spPr bwMode="auto">
          <a:xfrm>
            <a:off x="2851758" y="1415113"/>
            <a:ext cx="579600" cy="57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7036588" y="3727693"/>
            <a:ext cx="1495851" cy="1323439"/>
          </a:xfrm>
          <a:prstGeom prst="rect">
            <a:avLst/>
          </a:prstGeom>
          <a:noFill/>
          <a:ln>
            <a:noFill/>
          </a:ln>
        </p:spPr>
        <p:txBody>
          <a:bodyPr wrap="square" rtlCol="0">
            <a:spAutoFit/>
          </a:bodyPr>
          <a:lstStyle/>
          <a:p>
            <a:pPr lvl="0" algn="just"/>
            <a:r>
              <a:rPr lang="it-IT" sz="800" b="1" dirty="0">
                <a:solidFill>
                  <a:prstClr val="black"/>
                </a:solidFill>
                <a:latin typeface="Arial" pitchFamily="34" charset="0"/>
                <a:cs typeface="Arial" pitchFamily="34" charset="0"/>
              </a:rPr>
              <a:t>ombrelloni </a:t>
            </a:r>
            <a:r>
              <a:rPr lang="it-IT" sz="800" dirty="0">
                <a:solidFill>
                  <a:prstClr val="black"/>
                </a:solidFill>
                <a:latin typeface="Arial" pitchFamily="34" charset="0"/>
                <a:cs typeface="Arial" pitchFamily="34" charset="0"/>
              </a:rPr>
              <a:t>- con capote in tela di cotone plastificata impermeabile e sostengo di legno o metallo.			                                           </a:t>
            </a:r>
          </a:p>
          <a:p>
            <a:pPr lvl="0" algn="just"/>
            <a:r>
              <a:rPr lang="it-IT" sz="800" b="1" dirty="0">
                <a:solidFill>
                  <a:prstClr val="black"/>
                </a:solidFill>
                <a:latin typeface="Arial" pitchFamily="34" charset="0"/>
                <a:cs typeface="Arial" pitchFamily="34" charset="0"/>
              </a:rPr>
              <a:t>tende a sbraccio </a:t>
            </a:r>
            <a:r>
              <a:rPr lang="it-IT" sz="800" dirty="0">
                <a:solidFill>
                  <a:prstClr val="black"/>
                </a:solidFill>
                <a:latin typeface="Arial" pitchFamily="34" charset="0"/>
                <a:cs typeface="Arial" pitchFamily="34" charset="0"/>
              </a:rPr>
              <a:t>- struttura retraibile in legno o metallo con uno o più teli con o senza mantovane.</a:t>
            </a:r>
          </a:p>
        </p:txBody>
      </p:sp>
      <p:cxnSp>
        <p:nvCxnSpPr>
          <p:cNvPr id="5" name="Connettore 1 4"/>
          <p:cNvCxnSpPr/>
          <p:nvPr/>
        </p:nvCxnSpPr>
        <p:spPr>
          <a:xfrm>
            <a:off x="171606" y="3933056"/>
            <a:ext cx="4215146"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50" name="Connettore 1 2049"/>
          <p:cNvCxnSpPr/>
          <p:nvPr/>
        </p:nvCxnSpPr>
        <p:spPr>
          <a:xfrm>
            <a:off x="4386752" y="1340768"/>
            <a:ext cx="0" cy="4128824"/>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179512" y="1340768"/>
            <a:ext cx="873023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179512" y="5469592"/>
            <a:ext cx="873023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Segnaposto numero diapositiva 5"/>
          <p:cNvSpPr>
            <a:spLocks noGrp="1"/>
          </p:cNvSpPr>
          <p:nvPr>
            <p:ph type="sldNum" sz="quarter" idx="12"/>
          </p:nvPr>
        </p:nvSpPr>
        <p:spPr/>
        <p:txBody>
          <a:bodyPr/>
          <a:lstStyle/>
          <a:p>
            <a:fld id="{6D60339B-14A1-4DD0-8D39-2240ECCF5563}" type="slidenum">
              <a:rPr lang="it-IT" smtClean="0"/>
              <a:pPr/>
              <a:t>4</a:t>
            </a:fld>
            <a:endParaRPr lang="it-IT"/>
          </a:p>
        </p:txBody>
      </p:sp>
      <p:pic>
        <p:nvPicPr>
          <p:cNvPr id="43" name="Immagine 42"/>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45" name="Immagine 44"/>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49" name="Immagine 48"/>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50" name="Immagine 49"/>
          <p:cNvPicPr>
            <a:picLocks noChangeAspect="1"/>
          </p:cNvPicPr>
          <p:nvPr/>
        </p:nvPicPr>
        <p:blipFill>
          <a:blip r:embed="rId26" cstate="print">
            <a:extLst>
              <a:ext uri="{BEBA8EAE-BF5A-486C-A8C5-ECC9F3942E4B}">
                <a14:imgProps xmlns="" xmlns:a14="http://schemas.microsoft.com/office/drawing/2010/main">
                  <a14:imgLayer r:embed="rId27">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51" name="Immagine 50"/>
          <p:cNvPicPr>
            <a:picLocks noChangeAspect="1"/>
          </p:cNvPicPr>
          <p:nvPr/>
        </p:nvPicPr>
        <p:blipFill>
          <a:blip r:embed="rId26" cstate="print">
            <a:extLst>
              <a:ext uri="{BEBA8EAE-BF5A-486C-A8C5-ECC9F3942E4B}">
                <a14:imgProps xmlns="" xmlns:a14="http://schemas.microsoft.com/office/drawing/2010/main">
                  <a14:imgLayer r:embed="rId27">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52" name="Immagine 51"/>
          <p:cNvPicPr>
            <a:picLocks noChangeAspect="1"/>
          </p:cNvPicPr>
          <p:nvPr/>
        </p:nvPicPr>
        <p:blipFill>
          <a:blip r:embed="rId28"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53" name="Immagine 52"/>
          <p:cNvPicPr>
            <a:picLocks noChangeAspect="1"/>
          </p:cNvPicPr>
          <p:nvPr/>
        </p:nvPicPr>
        <p:blipFill>
          <a:blip r:embed="rId26" cstate="print">
            <a:extLst>
              <a:ext uri="{BEBA8EAE-BF5A-486C-A8C5-ECC9F3942E4B}">
                <a14:imgProps xmlns="" xmlns:a14="http://schemas.microsoft.com/office/drawing/2010/main">
                  <a14:imgLayer r:embed="rId27">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362136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2980" y="1464485"/>
            <a:ext cx="8319602" cy="4708525"/>
          </a:xfrm>
          <a:noFill/>
          <a:ln>
            <a:noFill/>
          </a:ln>
        </p:spPr>
        <p:txBody>
          <a:bodyPr>
            <a:normAutofit/>
          </a:bodyPr>
          <a:lstStyle/>
          <a:p>
            <a:pPr marL="0" lvl="0" indent="0">
              <a:spcBef>
                <a:spcPts val="0"/>
              </a:spcBef>
              <a:buNone/>
            </a:pPr>
            <a:r>
              <a:rPr lang="it-IT" sz="1000" dirty="0" smtClean="0">
                <a:latin typeface="Arial" pitchFamily="34" charset="0"/>
                <a:cs typeface="Arial" pitchFamily="34" charset="0"/>
              </a:rPr>
              <a:t>	</a:t>
            </a:r>
            <a:r>
              <a:rPr lang="it-IT" sz="1400" dirty="0" smtClean="0">
                <a:latin typeface="Arial" pitchFamily="34" charset="0"/>
                <a:cs typeface="Arial" pitchFamily="34" charset="0"/>
              </a:rPr>
              <a:t>				</a:t>
            </a:r>
            <a:endParaRPr lang="it-IT" sz="1400" dirty="0">
              <a:latin typeface="Arial" pitchFamily="34" charset="0"/>
              <a:cs typeface="Arial" pitchFamily="34" charset="0"/>
            </a:endParaRPr>
          </a:p>
          <a:p>
            <a:pPr marL="0" indent="0">
              <a:buNone/>
            </a:pPr>
            <a:endParaRPr lang="it-IT" sz="1400" dirty="0" smtClean="0">
              <a:latin typeface="Arial" pitchFamily="34" charset="0"/>
              <a:cs typeface="Arial" pitchFamily="34" charset="0"/>
            </a:endParaRPr>
          </a:p>
          <a:p>
            <a:pPr marL="0" indent="0">
              <a:buNone/>
            </a:pPr>
            <a:endParaRPr lang="it-IT" sz="1400" dirty="0">
              <a:latin typeface="Arial" pitchFamily="34" charset="0"/>
              <a:cs typeface="Arial" pitchFamily="34" charset="0"/>
            </a:endParaRPr>
          </a:p>
          <a:p>
            <a:pPr marL="0" indent="0">
              <a:buNone/>
            </a:pPr>
            <a:endParaRPr lang="it-IT" sz="1400" dirty="0" smtClean="0">
              <a:latin typeface="Arial" pitchFamily="34" charset="0"/>
              <a:cs typeface="Arial" pitchFamily="34" charset="0"/>
            </a:endParaRPr>
          </a:p>
          <a:p>
            <a:pPr marL="0" indent="0">
              <a:buNone/>
            </a:pPr>
            <a:endParaRPr lang="it-IT" sz="1400" dirty="0" smtClean="0">
              <a:latin typeface="Arial" pitchFamily="34" charset="0"/>
              <a:cs typeface="Arial" pitchFamily="34" charset="0"/>
            </a:endParaRPr>
          </a:p>
          <a:p>
            <a:pPr marL="0" indent="0">
              <a:buNone/>
            </a:pPr>
            <a:endParaRPr lang="it-IT" sz="1200" u="sng" dirty="0">
              <a:latin typeface="Arial" pitchFamily="34" charset="0"/>
              <a:cs typeface="Arial" pitchFamily="34" charset="0"/>
            </a:endParaRPr>
          </a:p>
          <a:p>
            <a:pPr marL="0" indent="0">
              <a:buNone/>
            </a:pPr>
            <a:endParaRPr lang="it-IT" sz="1200" u="sng" dirty="0" smtClean="0">
              <a:latin typeface="Arial" pitchFamily="34" charset="0"/>
              <a:cs typeface="Arial" pitchFamily="34" charset="0"/>
            </a:endParaRPr>
          </a:p>
          <a:p>
            <a:pPr marL="0" indent="0">
              <a:buNone/>
            </a:pPr>
            <a:r>
              <a:rPr lang="it-IT" sz="1600" i="1" dirty="0" smtClean="0">
                <a:latin typeface="Arial" pitchFamily="34" charset="0"/>
                <a:cs typeface="Arial" pitchFamily="34" charset="0"/>
              </a:rPr>
              <a:t>			</a:t>
            </a:r>
          </a:p>
          <a:p>
            <a:pPr marL="0" indent="0">
              <a:buNone/>
            </a:pPr>
            <a:r>
              <a:rPr lang="it-IT" sz="1600" i="1" dirty="0" smtClean="0">
                <a:latin typeface="Arial" pitchFamily="34" charset="0"/>
                <a:cs typeface="Arial" pitchFamily="34" charset="0"/>
              </a:rPr>
              <a:t>	</a:t>
            </a:r>
          </a:p>
          <a:p>
            <a:pPr marL="0" indent="0">
              <a:buNone/>
            </a:pPr>
            <a:endParaRPr lang="it-IT" sz="1600" i="1" dirty="0">
              <a:latin typeface="Arial" pitchFamily="34" charset="0"/>
              <a:cs typeface="Arial" pitchFamily="34" charset="0"/>
            </a:endParaRPr>
          </a:p>
          <a:p>
            <a:pPr marL="0" indent="0">
              <a:buNone/>
            </a:pPr>
            <a:endParaRPr lang="it-IT" sz="1400" dirty="0" smtClean="0">
              <a:latin typeface="Arial" pitchFamily="34" charset="0"/>
              <a:cs typeface="Arial" pitchFamily="34" charset="0"/>
            </a:endParaRPr>
          </a:p>
          <a:p>
            <a:pPr marL="0" indent="0">
              <a:buNone/>
            </a:pPr>
            <a:r>
              <a:rPr lang="it-IT" sz="1400" dirty="0" smtClean="0">
                <a:latin typeface="Arial" pitchFamily="34" charset="0"/>
                <a:cs typeface="Arial" pitchFamily="34" charset="0"/>
              </a:rPr>
              <a:t>	</a:t>
            </a:r>
          </a:p>
          <a:p>
            <a:pPr marL="0" indent="0">
              <a:buNone/>
            </a:pPr>
            <a:r>
              <a:rPr lang="it-IT" sz="1400" dirty="0">
                <a:latin typeface="Arial" pitchFamily="34" charset="0"/>
                <a:cs typeface="Arial" pitchFamily="34" charset="0"/>
              </a:rPr>
              <a:t>	</a:t>
            </a:r>
            <a:endParaRPr lang="it-IT" sz="1200" dirty="0" smtClean="0">
              <a:latin typeface="Arial" pitchFamily="34" charset="0"/>
              <a:cs typeface="Arial" pitchFamily="34" charset="0"/>
            </a:endParaRPr>
          </a:p>
          <a:p>
            <a:pPr marL="0" indent="0">
              <a:buNone/>
            </a:pPr>
            <a:endParaRPr lang="it-IT" sz="1200" dirty="0" smtClean="0">
              <a:latin typeface="Arial" pitchFamily="34" charset="0"/>
              <a:cs typeface="Arial" pitchFamily="34" charset="0"/>
            </a:endParaRPr>
          </a:p>
          <a:p>
            <a:pPr marL="0" lvl="0" indent="0">
              <a:buNone/>
            </a:pPr>
            <a:endParaRPr lang="it-IT" sz="1200" dirty="0">
              <a:latin typeface="Arial" pitchFamily="34" charset="0"/>
              <a:cs typeface="Arial" pitchFamily="34" charset="0"/>
            </a:endParaRPr>
          </a:p>
          <a:p>
            <a:pPr marL="0" indent="0">
              <a:buNone/>
            </a:pPr>
            <a:endParaRPr lang="it-IT" sz="1200" dirty="0" smtClean="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Elaborazione 8"/>
          <p:cNvSpPr/>
          <p:nvPr/>
        </p:nvSpPr>
        <p:spPr>
          <a:xfrm>
            <a:off x="212838"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7" name="Rettangolo 26"/>
          <p:cNvSpPr/>
          <p:nvPr/>
        </p:nvSpPr>
        <p:spPr>
          <a:xfrm>
            <a:off x="323528" y="2102937"/>
            <a:ext cx="2880320" cy="276999"/>
          </a:xfrm>
          <a:prstGeom prst="rect">
            <a:avLst/>
          </a:prstGeom>
        </p:spPr>
        <p:txBody>
          <a:bodyPr wrap="square">
            <a:spAutoFit/>
          </a:bodyPr>
          <a:lstStyle/>
          <a:p>
            <a:r>
              <a:rPr lang="it-IT" sz="1200" u="sng" dirty="0" smtClean="0">
                <a:latin typeface="Arial" pitchFamily="34" charset="0"/>
                <a:cs typeface="Arial" pitchFamily="34" charset="0"/>
              </a:rPr>
              <a:t>TESSUTI / TOVAGLIE TENDE</a:t>
            </a:r>
            <a:endParaRPr lang="it-IT" sz="1200" u="sng"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800" y="2060848"/>
            <a:ext cx="619125" cy="63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36531" y="2060848"/>
            <a:ext cx="619125" cy="62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96891" y="2060848"/>
            <a:ext cx="619125" cy="62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765705" y="2689498"/>
            <a:ext cx="619125" cy="200055"/>
          </a:xfrm>
          <a:prstGeom prst="rect">
            <a:avLst/>
          </a:prstGeom>
          <a:noFill/>
        </p:spPr>
        <p:txBody>
          <a:bodyPr wrap="square" rtlCol="0">
            <a:spAutoFit/>
          </a:bodyPr>
          <a:lstStyle/>
          <a:p>
            <a:pPr lvl="0">
              <a:spcBef>
                <a:spcPct val="20000"/>
              </a:spcBef>
            </a:pPr>
            <a:r>
              <a:rPr lang="it-IT" sz="700" dirty="0">
                <a:solidFill>
                  <a:prstClr val="black"/>
                </a:solidFill>
                <a:latin typeface="Arial" pitchFamily="34" charset="0"/>
                <a:cs typeface="Arial" pitchFamily="34" charset="0"/>
              </a:rPr>
              <a:t>RUGGINE</a:t>
            </a:r>
          </a:p>
        </p:txBody>
      </p:sp>
      <p:sp>
        <p:nvSpPr>
          <p:cNvPr id="37" name="CasellaDiTesto 36"/>
          <p:cNvSpPr txBox="1"/>
          <p:nvPr/>
        </p:nvSpPr>
        <p:spPr>
          <a:xfrm>
            <a:off x="3436531" y="2699023"/>
            <a:ext cx="619125" cy="307777"/>
          </a:xfrm>
          <a:prstGeom prst="rect">
            <a:avLst/>
          </a:prstGeom>
          <a:noFill/>
        </p:spPr>
        <p:txBody>
          <a:bodyPr wrap="square" rtlCol="0">
            <a:spAutoFit/>
          </a:bodyPr>
          <a:lstStyle/>
          <a:p>
            <a:r>
              <a:rPr lang="it-IT" sz="700" dirty="0">
                <a:latin typeface="Arial" pitchFamily="34" charset="0"/>
                <a:cs typeface="Arial" pitchFamily="34" charset="0"/>
              </a:rPr>
              <a:t>ECRU’</a:t>
            </a:r>
          </a:p>
          <a:p>
            <a:r>
              <a:rPr lang="it-IT" sz="700" dirty="0">
                <a:latin typeface="Arial" pitchFamily="34" charset="0"/>
                <a:cs typeface="Arial" pitchFamily="34" charset="0"/>
              </a:rPr>
              <a:t>CANAPA</a:t>
            </a:r>
            <a:endParaRPr lang="it-IT" sz="700" dirty="0">
              <a:solidFill>
                <a:prstClr val="black"/>
              </a:solidFill>
              <a:latin typeface="Arial" pitchFamily="34" charset="0"/>
              <a:cs typeface="Arial" pitchFamily="34" charset="0"/>
            </a:endParaRPr>
          </a:p>
        </p:txBody>
      </p:sp>
      <p:sp>
        <p:nvSpPr>
          <p:cNvPr id="40" name="CasellaDiTesto 39"/>
          <p:cNvSpPr txBox="1"/>
          <p:nvPr/>
        </p:nvSpPr>
        <p:spPr>
          <a:xfrm>
            <a:off x="4139952" y="2699023"/>
            <a:ext cx="619125" cy="307777"/>
          </a:xfrm>
          <a:prstGeom prst="rect">
            <a:avLst/>
          </a:prstGeom>
          <a:noFill/>
        </p:spPr>
        <p:txBody>
          <a:bodyPr wrap="square" rtlCol="0">
            <a:spAutoFit/>
          </a:bodyPr>
          <a:lstStyle/>
          <a:p>
            <a:r>
              <a:rPr lang="it-IT" sz="700" dirty="0">
                <a:latin typeface="Arial" pitchFamily="34" charset="0"/>
                <a:cs typeface="Arial" pitchFamily="34" charset="0"/>
              </a:rPr>
              <a:t>GRIGIO</a:t>
            </a:r>
          </a:p>
          <a:p>
            <a:r>
              <a:rPr lang="it-IT" sz="700" dirty="0">
                <a:latin typeface="Arial" pitchFamily="34" charset="0"/>
                <a:cs typeface="Arial" pitchFamily="34" charset="0"/>
              </a:rPr>
              <a:t>AVORIO</a:t>
            </a:r>
            <a:endParaRPr lang="it-IT" sz="600" dirty="0">
              <a:solidFill>
                <a:prstClr val="black"/>
              </a:solidFill>
              <a:latin typeface="Arial" pitchFamily="34" charset="0"/>
              <a:cs typeface="Arial" pitchFamily="34" charset="0"/>
            </a:endParaRPr>
          </a:p>
        </p:txBody>
      </p:sp>
      <p:sp>
        <p:nvSpPr>
          <p:cNvPr id="41" name="Rettangolo 40"/>
          <p:cNvSpPr/>
          <p:nvPr/>
        </p:nvSpPr>
        <p:spPr>
          <a:xfrm>
            <a:off x="323528" y="3198992"/>
            <a:ext cx="2880320" cy="276999"/>
          </a:xfrm>
          <a:prstGeom prst="rect">
            <a:avLst/>
          </a:prstGeom>
        </p:spPr>
        <p:txBody>
          <a:bodyPr wrap="square">
            <a:spAutoFit/>
          </a:bodyPr>
          <a:lstStyle/>
          <a:p>
            <a:r>
              <a:rPr lang="it-IT" sz="1200" u="sng" dirty="0" smtClean="0">
                <a:latin typeface="Arial" pitchFamily="34" charset="0"/>
                <a:cs typeface="Arial" pitchFamily="34" charset="0"/>
              </a:rPr>
              <a:t>PVC / TENDE</a:t>
            </a:r>
            <a:endParaRPr lang="it-IT" sz="1200" u="sng" dirty="0">
              <a:latin typeface="Arial" pitchFamily="34" charset="0"/>
              <a:cs typeface="Arial" pitchFamily="34" charset="0"/>
            </a:endParaRPr>
          </a:p>
        </p:txBody>
      </p:sp>
      <p:pic>
        <p:nvPicPr>
          <p:cNvPr id="10" name="Picture 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2771799" y="3117387"/>
            <a:ext cx="619125" cy="599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438922" y="3117386"/>
            <a:ext cx="599645" cy="599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BEBA8EAE-BF5A-486C-A8C5-ECC9F3942E4B}">
                <a14:imgProps xmlns="" xmlns:a14="http://schemas.microsoft.com/office/drawing/2010/main">
                  <a14:imgLayer r:embed="rId9">
                    <a14:imgEffect>
                      <a14:brightnessContrast bright="-20000" contrast="20000"/>
                    </a14:imgEffect>
                  </a14:imgLayer>
                </a14:imgProps>
              </a:ext>
              <a:ext uri="{28A0092B-C50C-407E-A947-70E740481C1C}">
                <a14:useLocalDpi xmlns="" xmlns:a14="http://schemas.microsoft.com/office/drawing/2010/main" val="0"/>
              </a:ext>
            </a:extLst>
          </a:blip>
          <a:srcRect/>
          <a:stretch>
            <a:fillRect/>
          </a:stretch>
        </p:blipFill>
        <p:spPr bwMode="auto">
          <a:xfrm>
            <a:off x="4074195" y="3117387"/>
            <a:ext cx="607789" cy="599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7" name="CasellaDiTesto 46"/>
          <p:cNvSpPr txBox="1"/>
          <p:nvPr/>
        </p:nvSpPr>
        <p:spPr>
          <a:xfrm>
            <a:off x="2759124" y="3713256"/>
            <a:ext cx="619125" cy="415498"/>
          </a:xfrm>
          <a:prstGeom prst="rect">
            <a:avLst/>
          </a:prstGeom>
          <a:noFill/>
        </p:spPr>
        <p:txBody>
          <a:bodyPr wrap="square" rtlCol="0">
            <a:spAutoFit/>
          </a:bodyPr>
          <a:lstStyle/>
          <a:p>
            <a:r>
              <a:rPr lang="it-IT" sz="700" dirty="0">
                <a:latin typeface="Arial" pitchFamily="34" charset="0"/>
                <a:cs typeface="Arial" pitchFamily="34" charset="0"/>
              </a:rPr>
              <a:t>ROSSO SCURO</a:t>
            </a:r>
          </a:p>
          <a:p>
            <a:r>
              <a:rPr lang="it-IT" sz="700" dirty="0">
                <a:latin typeface="Arial" pitchFamily="34" charset="0"/>
                <a:cs typeface="Arial" pitchFamily="34" charset="0"/>
              </a:rPr>
              <a:t>RAL 3001</a:t>
            </a:r>
            <a:endParaRPr lang="it-IT" sz="700" dirty="0">
              <a:solidFill>
                <a:prstClr val="black"/>
              </a:solidFill>
              <a:latin typeface="Arial" pitchFamily="34" charset="0"/>
              <a:cs typeface="Arial" pitchFamily="34" charset="0"/>
            </a:endParaRPr>
          </a:p>
        </p:txBody>
      </p:sp>
      <p:sp>
        <p:nvSpPr>
          <p:cNvPr id="48" name="CasellaDiTesto 47"/>
          <p:cNvSpPr txBox="1"/>
          <p:nvPr/>
        </p:nvSpPr>
        <p:spPr>
          <a:xfrm>
            <a:off x="3419442" y="3713257"/>
            <a:ext cx="619125" cy="415498"/>
          </a:xfrm>
          <a:prstGeom prst="rect">
            <a:avLst/>
          </a:prstGeom>
          <a:noFill/>
        </p:spPr>
        <p:txBody>
          <a:bodyPr wrap="square" rtlCol="0">
            <a:spAutoFit/>
          </a:bodyPr>
          <a:lstStyle/>
          <a:p>
            <a:r>
              <a:rPr lang="it-IT" sz="700" dirty="0">
                <a:latin typeface="Arial" pitchFamily="34" charset="0"/>
                <a:cs typeface="Arial" pitchFamily="34" charset="0"/>
              </a:rPr>
              <a:t>ECRU’ CANAPA</a:t>
            </a:r>
          </a:p>
          <a:p>
            <a:r>
              <a:rPr lang="it-IT" sz="700" dirty="0">
                <a:latin typeface="Arial" pitchFamily="34" charset="0"/>
                <a:cs typeface="Arial" pitchFamily="34" charset="0"/>
              </a:rPr>
              <a:t>RAL 1015</a:t>
            </a:r>
            <a:endParaRPr lang="it-IT" sz="700" dirty="0">
              <a:solidFill>
                <a:prstClr val="black"/>
              </a:solidFill>
              <a:latin typeface="Arial" pitchFamily="34" charset="0"/>
              <a:cs typeface="Arial" pitchFamily="34" charset="0"/>
            </a:endParaRPr>
          </a:p>
        </p:txBody>
      </p:sp>
      <p:sp>
        <p:nvSpPr>
          <p:cNvPr id="49" name="CasellaDiTesto 48"/>
          <p:cNvSpPr txBox="1"/>
          <p:nvPr/>
        </p:nvSpPr>
        <p:spPr>
          <a:xfrm>
            <a:off x="4073219" y="3683338"/>
            <a:ext cx="619125" cy="415498"/>
          </a:xfrm>
          <a:prstGeom prst="rect">
            <a:avLst/>
          </a:prstGeom>
          <a:noFill/>
        </p:spPr>
        <p:txBody>
          <a:bodyPr wrap="square" rtlCol="0">
            <a:spAutoFit/>
          </a:bodyPr>
          <a:lstStyle/>
          <a:p>
            <a:r>
              <a:rPr lang="it-IT" sz="700" dirty="0">
                <a:latin typeface="Arial" pitchFamily="34" charset="0"/>
                <a:cs typeface="Arial" pitchFamily="34" charset="0"/>
              </a:rPr>
              <a:t>GRIGIO AVORIO</a:t>
            </a:r>
          </a:p>
          <a:p>
            <a:r>
              <a:rPr lang="it-IT" sz="700" dirty="0">
                <a:latin typeface="Arial" pitchFamily="34" charset="0"/>
                <a:cs typeface="Arial" pitchFamily="34" charset="0"/>
              </a:rPr>
              <a:t>RAL 1013</a:t>
            </a:r>
            <a:endParaRPr lang="it-IT" sz="700" dirty="0">
              <a:solidFill>
                <a:prstClr val="black"/>
              </a:solidFill>
              <a:latin typeface="Arial" pitchFamily="34" charset="0"/>
              <a:cs typeface="Arial" pitchFamily="34" charset="0"/>
            </a:endParaRPr>
          </a:p>
        </p:txBody>
      </p:sp>
      <p:sp>
        <p:nvSpPr>
          <p:cNvPr id="50" name="Rettangolo 49"/>
          <p:cNvSpPr/>
          <p:nvPr/>
        </p:nvSpPr>
        <p:spPr>
          <a:xfrm>
            <a:off x="368483" y="4407193"/>
            <a:ext cx="2880320" cy="276999"/>
          </a:xfrm>
          <a:prstGeom prst="rect">
            <a:avLst/>
          </a:prstGeom>
        </p:spPr>
        <p:txBody>
          <a:bodyPr wrap="square">
            <a:spAutoFit/>
          </a:bodyPr>
          <a:lstStyle/>
          <a:p>
            <a:r>
              <a:rPr lang="it-IT" sz="1200" u="sng" dirty="0" smtClean="0">
                <a:latin typeface="Arial" pitchFamily="34" charset="0"/>
                <a:cs typeface="Arial" pitchFamily="34" charset="0"/>
              </a:rPr>
              <a:t>VERNICIATURA</a:t>
            </a:r>
            <a:endParaRPr lang="it-IT" sz="1200" u="sng" dirty="0">
              <a:latin typeface="Arial" pitchFamily="34" charset="0"/>
              <a:cs typeface="Arial" pitchFamily="34" charset="0"/>
            </a:endParaRPr>
          </a:p>
        </p:txBody>
      </p:sp>
      <p:pic>
        <p:nvPicPr>
          <p:cNvPr id="2058" name="Picture 10"/>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759123" y="4240229"/>
            <a:ext cx="619125" cy="61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1" cstate="print">
            <a:extLst>
              <a:ext uri="{BEBA8EAE-BF5A-486C-A8C5-ECC9F3942E4B}">
                <a14:imgProps xmlns="" xmlns:a14="http://schemas.microsoft.com/office/drawing/2010/main">
                  <a14:imgLayer r:embed="rId12">
                    <a14:imgEffect>
                      <a14:colorTemperature colorTemp="4700"/>
                    </a14:imgEffect>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3419441" y="4240229"/>
            <a:ext cx="619125" cy="61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4" name="CasellaDiTesto 53"/>
          <p:cNvSpPr txBox="1"/>
          <p:nvPr/>
        </p:nvSpPr>
        <p:spPr>
          <a:xfrm>
            <a:off x="3378246" y="4887504"/>
            <a:ext cx="958647" cy="415498"/>
          </a:xfrm>
          <a:prstGeom prst="rect">
            <a:avLst/>
          </a:prstGeom>
          <a:noFill/>
        </p:spPr>
        <p:txBody>
          <a:bodyPr wrap="square" rtlCol="0">
            <a:spAutoFit/>
          </a:bodyPr>
          <a:lstStyle/>
          <a:p>
            <a:r>
              <a:rPr lang="it-IT" sz="700" dirty="0">
                <a:latin typeface="Arial" pitchFamily="34" charset="0"/>
                <a:cs typeface="Arial" pitchFamily="34" charset="0"/>
              </a:rPr>
              <a:t>GRIGIO SCURO</a:t>
            </a:r>
          </a:p>
          <a:p>
            <a:r>
              <a:rPr lang="it-IT" sz="700" dirty="0">
                <a:latin typeface="Arial" pitchFamily="34" charset="0"/>
                <a:cs typeface="Arial" pitchFamily="34" charset="0"/>
              </a:rPr>
              <a:t>FERROMICACEO</a:t>
            </a:r>
          </a:p>
          <a:p>
            <a:r>
              <a:rPr lang="it-IT" sz="700" dirty="0">
                <a:latin typeface="Arial" pitchFamily="34" charset="0"/>
                <a:cs typeface="Arial" pitchFamily="34" charset="0"/>
              </a:rPr>
              <a:t>RAL 7011</a:t>
            </a:r>
            <a:endParaRPr lang="it-IT" sz="700" dirty="0">
              <a:solidFill>
                <a:prstClr val="black"/>
              </a:solidFill>
              <a:latin typeface="Arial" pitchFamily="34" charset="0"/>
              <a:cs typeface="Arial" pitchFamily="34" charset="0"/>
            </a:endParaRPr>
          </a:p>
        </p:txBody>
      </p:sp>
      <p:sp>
        <p:nvSpPr>
          <p:cNvPr id="55" name="CasellaDiTesto 54"/>
          <p:cNvSpPr txBox="1"/>
          <p:nvPr/>
        </p:nvSpPr>
        <p:spPr>
          <a:xfrm>
            <a:off x="2759121" y="4869160"/>
            <a:ext cx="619125" cy="415498"/>
          </a:xfrm>
          <a:prstGeom prst="rect">
            <a:avLst/>
          </a:prstGeom>
          <a:noFill/>
        </p:spPr>
        <p:txBody>
          <a:bodyPr wrap="square" rtlCol="0">
            <a:spAutoFit/>
          </a:bodyPr>
          <a:lstStyle/>
          <a:p>
            <a:r>
              <a:rPr lang="it-IT" sz="700" dirty="0">
                <a:latin typeface="Arial" pitchFamily="34" charset="0"/>
                <a:cs typeface="Arial" pitchFamily="34" charset="0"/>
              </a:rPr>
              <a:t>ROSSO SCURO</a:t>
            </a:r>
          </a:p>
          <a:p>
            <a:r>
              <a:rPr lang="it-IT" sz="700" dirty="0">
                <a:latin typeface="Arial" pitchFamily="34" charset="0"/>
                <a:cs typeface="Arial" pitchFamily="34" charset="0"/>
              </a:rPr>
              <a:t>RAL 3001</a:t>
            </a:r>
            <a:endParaRPr lang="it-IT" sz="700" dirty="0">
              <a:solidFill>
                <a:prstClr val="black"/>
              </a:solidFill>
              <a:latin typeface="Arial" pitchFamily="34" charset="0"/>
              <a:cs typeface="Arial" pitchFamily="34" charset="0"/>
            </a:endParaRPr>
          </a:p>
        </p:txBody>
      </p:sp>
      <p:pic>
        <p:nvPicPr>
          <p:cNvPr id="2061" name="Picture 13"/>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948264" y="2028284"/>
            <a:ext cx="619125" cy="61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8" name="Rettangolo 67"/>
          <p:cNvSpPr/>
          <p:nvPr/>
        </p:nvSpPr>
        <p:spPr>
          <a:xfrm>
            <a:off x="4999410" y="2060848"/>
            <a:ext cx="2880320" cy="276999"/>
          </a:xfrm>
          <a:prstGeom prst="rect">
            <a:avLst/>
          </a:prstGeom>
        </p:spPr>
        <p:txBody>
          <a:bodyPr wrap="square">
            <a:spAutoFit/>
          </a:bodyPr>
          <a:lstStyle/>
          <a:p>
            <a:r>
              <a:rPr lang="it-IT" sz="1200" u="sng" dirty="0" smtClean="0">
                <a:latin typeface="Arial" pitchFamily="34" charset="0"/>
                <a:cs typeface="Arial" pitchFamily="34" charset="0"/>
              </a:rPr>
              <a:t>MATERIALI FERROSI</a:t>
            </a:r>
            <a:endParaRPr lang="it-IT" sz="1200" u="sng" dirty="0">
              <a:latin typeface="Arial" pitchFamily="34" charset="0"/>
              <a:cs typeface="Arial" pitchFamily="34" charset="0"/>
            </a:endParaRPr>
          </a:p>
        </p:txBody>
      </p:sp>
      <p:pic>
        <p:nvPicPr>
          <p:cNvPr id="2062" name="Picture 14"/>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625283" y="2028284"/>
            <a:ext cx="619125" cy="605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0" name="Rettangolo 69"/>
          <p:cNvSpPr/>
          <p:nvPr/>
        </p:nvSpPr>
        <p:spPr>
          <a:xfrm>
            <a:off x="6906678" y="2760579"/>
            <a:ext cx="726481" cy="246221"/>
          </a:xfrm>
          <a:prstGeom prst="rect">
            <a:avLst/>
          </a:prstGeom>
        </p:spPr>
        <p:txBody>
          <a:bodyPr wrap="none">
            <a:spAutoFit/>
          </a:bodyPr>
          <a:lstStyle/>
          <a:p>
            <a:r>
              <a:rPr lang="it-IT" sz="1000" dirty="0" smtClean="0">
                <a:latin typeface="Arial" pitchFamily="34" charset="0"/>
                <a:cs typeface="Arial" pitchFamily="34" charset="0"/>
              </a:rPr>
              <a:t>CORTEN</a:t>
            </a:r>
            <a:endParaRPr lang="it-IT" sz="1000" dirty="0">
              <a:latin typeface="Arial" pitchFamily="34" charset="0"/>
              <a:cs typeface="Arial" pitchFamily="34" charset="0"/>
            </a:endParaRPr>
          </a:p>
        </p:txBody>
      </p:sp>
      <p:sp>
        <p:nvSpPr>
          <p:cNvPr id="71" name="Rettangolo 70"/>
          <p:cNvSpPr/>
          <p:nvPr/>
        </p:nvSpPr>
        <p:spPr>
          <a:xfrm>
            <a:off x="7686219" y="2759643"/>
            <a:ext cx="497252" cy="246221"/>
          </a:xfrm>
          <a:prstGeom prst="rect">
            <a:avLst/>
          </a:prstGeom>
        </p:spPr>
        <p:txBody>
          <a:bodyPr wrap="none">
            <a:spAutoFit/>
          </a:bodyPr>
          <a:lstStyle/>
          <a:p>
            <a:r>
              <a:rPr lang="it-IT" sz="1000" dirty="0" smtClean="0">
                <a:latin typeface="Arial" pitchFamily="34" charset="0"/>
                <a:cs typeface="Arial" pitchFamily="34" charset="0"/>
              </a:rPr>
              <a:t>INOX</a:t>
            </a:r>
            <a:endParaRPr lang="it-IT" sz="1000" dirty="0">
              <a:latin typeface="Arial" pitchFamily="34" charset="0"/>
              <a:cs typeface="Arial" pitchFamily="34" charset="0"/>
            </a:endParaRPr>
          </a:p>
        </p:txBody>
      </p:sp>
      <p:cxnSp>
        <p:nvCxnSpPr>
          <p:cNvPr id="11" name="Connettore 1 10"/>
          <p:cNvCxnSpPr/>
          <p:nvPr/>
        </p:nvCxnSpPr>
        <p:spPr>
          <a:xfrm>
            <a:off x="371624" y="1844824"/>
            <a:ext cx="836327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323528" y="4129888"/>
            <a:ext cx="460851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a:off x="323528" y="5284658"/>
            <a:ext cx="460851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932040" y="1844824"/>
            <a:ext cx="0" cy="3439834"/>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295424" y="2996952"/>
            <a:ext cx="851567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Titolo 1"/>
          <p:cNvSpPr txBox="1">
            <a:spLocks/>
          </p:cNvSpPr>
          <p:nvPr/>
        </p:nvSpPr>
        <p:spPr>
          <a:xfrm>
            <a:off x="410858" y="332656"/>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a:solidFill>
                  <a:schemeClr val="tx1">
                    <a:lumMod val="65000"/>
                    <a:lumOff val="35000"/>
                  </a:schemeClr>
                </a:solidFill>
                <a:latin typeface="Arial" pitchFamily="34" charset="0"/>
                <a:cs typeface="Arial" pitchFamily="34" charset="0"/>
              </a:rPr>
              <a:t>m</a:t>
            </a:r>
            <a:r>
              <a:rPr lang="it-IT" sz="2400" dirty="0" smtClean="0">
                <a:solidFill>
                  <a:schemeClr val="tx1">
                    <a:lumMod val="65000"/>
                    <a:lumOff val="35000"/>
                  </a:schemeClr>
                </a:solidFill>
                <a:latin typeface="Arial" pitchFamily="34" charset="0"/>
                <a:cs typeface="Arial" pitchFamily="34" charset="0"/>
              </a:rPr>
              <a:t>ateriali e colori</a:t>
            </a:r>
            <a:endParaRPr lang="it-IT" sz="2400" dirty="0">
              <a:solidFill>
                <a:schemeClr val="tx1">
                  <a:lumMod val="65000"/>
                  <a:lumOff val="35000"/>
                </a:schemeClr>
              </a:solidFill>
              <a:latin typeface="Arial" pitchFamily="34" charset="0"/>
              <a:cs typeface="Arial" pitchFamily="34" charset="0"/>
            </a:endParaRPr>
          </a:p>
        </p:txBody>
      </p:sp>
      <p:sp>
        <p:nvSpPr>
          <p:cNvPr id="6" name="Segnaposto numero diapositiva 5"/>
          <p:cNvSpPr>
            <a:spLocks noGrp="1"/>
          </p:cNvSpPr>
          <p:nvPr>
            <p:ph type="sldNum" sz="quarter" idx="12"/>
          </p:nvPr>
        </p:nvSpPr>
        <p:spPr/>
        <p:txBody>
          <a:bodyPr/>
          <a:lstStyle/>
          <a:p>
            <a:fld id="{6D60339B-14A1-4DD0-8D39-2240ECCF5563}" type="slidenum">
              <a:rPr lang="it-IT" smtClean="0"/>
              <a:pPr/>
              <a:t>5</a:t>
            </a:fld>
            <a:endParaRPr lang="it-IT"/>
          </a:p>
        </p:txBody>
      </p:sp>
      <p:pic>
        <p:nvPicPr>
          <p:cNvPr id="3080" name="Picture 8" descr="Dsc_9046_normal"/>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239346" y="3587551"/>
            <a:ext cx="2571750" cy="1711642"/>
          </a:xfrm>
          <a:prstGeom prst="rect">
            <a:avLst/>
          </a:prstGeom>
          <a:solidFill>
            <a:schemeClr val="bg1"/>
          </a:solidFill>
          <a:ln w="38100">
            <a:solidFill>
              <a:schemeClr val="bg1"/>
            </a:solidFill>
          </a:ln>
        </p:spPr>
      </p:pic>
      <p:pic>
        <p:nvPicPr>
          <p:cNvPr id="3082" name="Picture 10" descr="Dsc_9026_normal"/>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324860" y="3132860"/>
            <a:ext cx="2486236" cy="1565867"/>
          </a:xfrm>
          <a:prstGeom prst="rect">
            <a:avLst/>
          </a:prstGeom>
          <a:solidFill>
            <a:schemeClr val="bg1"/>
          </a:solidFill>
          <a:ln w="38100">
            <a:solidFill>
              <a:schemeClr val="bg1"/>
            </a:solidFill>
          </a:ln>
        </p:spPr>
      </p:pic>
      <p:pic>
        <p:nvPicPr>
          <p:cNvPr id="3078" name="Picture 6" descr="Dsc_9067_normal"/>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5033354" y="3131922"/>
            <a:ext cx="1452873" cy="2167271"/>
          </a:xfrm>
          <a:prstGeom prst="rect">
            <a:avLst/>
          </a:prstGeom>
          <a:solidFill>
            <a:schemeClr val="bg1"/>
          </a:solidFill>
          <a:ln w="38100">
            <a:solidFill>
              <a:schemeClr val="bg1"/>
            </a:solidFill>
          </a:ln>
        </p:spPr>
      </p:pic>
      <p:pic>
        <p:nvPicPr>
          <p:cNvPr id="43" name="Immagine 42"/>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44" name="Immagine 43"/>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53" name="Immagine 52"/>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56" name="Immagine 55"/>
          <p:cNvPicPr>
            <a:picLocks noChangeAspect="1"/>
          </p:cNvPicPr>
          <p:nvPr/>
        </p:nvPicPr>
        <p:blipFill>
          <a:blip r:embed="rId21" cstate="print">
            <a:extLst>
              <a:ext uri="{BEBA8EAE-BF5A-486C-A8C5-ECC9F3942E4B}">
                <a14:imgProps xmlns="" xmlns:a14="http://schemas.microsoft.com/office/drawing/2010/main">
                  <a14:imgLayer r:embed="rId22">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57" name="Immagine 56"/>
          <p:cNvPicPr>
            <a:picLocks noChangeAspect="1"/>
          </p:cNvPicPr>
          <p:nvPr/>
        </p:nvPicPr>
        <p:blipFill>
          <a:blip r:embed="rId21" cstate="print">
            <a:extLst>
              <a:ext uri="{BEBA8EAE-BF5A-486C-A8C5-ECC9F3942E4B}">
                <a14:imgProps xmlns="" xmlns:a14="http://schemas.microsoft.com/office/drawing/2010/main">
                  <a14:imgLayer r:embed="rId22">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58" name="Immagine 57"/>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59" name="Immagine 58"/>
          <p:cNvPicPr>
            <a:picLocks noChangeAspect="1"/>
          </p:cNvPicPr>
          <p:nvPr/>
        </p:nvPicPr>
        <p:blipFill>
          <a:blip r:embed="rId21" cstate="print">
            <a:extLst>
              <a:ext uri="{BEBA8EAE-BF5A-486C-A8C5-ECC9F3942E4B}">
                <a14:imgProps xmlns="" xmlns:a14="http://schemas.microsoft.com/office/drawing/2010/main">
                  <a14:imgLayer r:embed="rId22">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2463540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134" y="3068960"/>
            <a:ext cx="6054034" cy="1977834"/>
          </a:xfrm>
          <a:prstGeom prst="rect">
            <a:avLst/>
          </a:prstGeom>
        </p:spPr>
      </p:pic>
      <p:sp>
        <p:nvSpPr>
          <p:cNvPr id="3" name="Segnaposto contenuto 2"/>
          <p:cNvSpPr>
            <a:spLocks noGrp="1"/>
          </p:cNvSpPr>
          <p:nvPr>
            <p:ph idx="1"/>
          </p:nvPr>
        </p:nvSpPr>
        <p:spPr>
          <a:xfrm>
            <a:off x="457200" y="1667657"/>
            <a:ext cx="8229600" cy="4525963"/>
          </a:xfrm>
        </p:spPr>
        <p:txBody>
          <a:bodyPr>
            <a:normAutofit/>
          </a:bodyPr>
          <a:lstStyle/>
          <a:p>
            <a:pPr marL="0" indent="0">
              <a:buNone/>
            </a:pPr>
            <a:r>
              <a:rPr lang="it-IT" sz="1400" u="sng" dirty="0" smtClean="0">
                <a:latin typeface="Arial" pitchFamily="34" charset="0"/>
                <a:cs typeface="Arial" pitchFamily="34" charset="0"/>
              </a:rPr>
              <a:t>Dehor tipo A</a:t>
            </a:r>
          </a:p>
          <a:p>
            <a:pPr marL="0" indent="0">
              <a:buNone/>
            </a:pPr>
            <a:r>
              <a:rPr lang="it-IT" sz="1200" i="1" dirty="0">
                <a:latin typeface="Arial" pitchFamily="34" charset="0"/>
                <a:cs typeface="Arial" pitchFamily="34" charset="0"/>
              </a:rPr>
              <a:t>allestimento con sedie e tavolini, con o senza ombrelloni o </a:t>
            </a:r>
            <a:r>
              <a:rPr lang="it-IT" sz="1200" i="1" dirty="0" smtClean="0">
                <a:latin typeface="Arial" pitchFamily="34" charset="0"/>
                <a:cs typeface="Arial" pitchFamily="34" charset="0"/>
              </a:rPr>
              <a:t>tende</a:t>
            </a:r>
          </a:p>
          <a:p>
            <a:pPr marL="0" indent="0">
              <a:buNone/>
            </a:pPr>
            <a:endParaRPr lang="it-IT" sz="1200" i="1" dirty="0">
              <a:latin typeface="Arial" pitchFamily="34" charset="0"/>
              <a:cs typeface="Arial" pitchFamily="34" charset="0"/>
            </a:endParaRPr>
          </a:p>
          <a:p>
            <a:pPr marL="0" indent="0">
              <a:buNone/>
            </a:pPr>
            <a:endParaRPr lang="it-IT" sz="12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Elaborazione 8"/>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2" name="Immagin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84168" y="1309818"/>
            <a:ext cx="2736305" cy="2052229"/>
          </a:xfrm>
          <a:prstGeom prst="rect">
            <a:avLst/>
          </a:prstGeom>
        </p:spPr>
      </p:pic>
      <p:pic>
        <p:nvPicPr>
          <p:cNvPr id="11" name="Immagin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84169" y="3420421"/>
            <a:ext cx="2736304" cy="2052227"/>
          </a:xfrm>
          <a:prstGeom prst="rect">
            <a:avLst/>
          </a:prstGeom>
        </p:spPr>
      </p:pic>
      <p:sp>
        <p:nvSpPr>
          <p:cNvPr id="16" name="Titolo 1"/>
          <p:cNvSpPr txBox="1">
            <a:spLocks/>
          </p:cNvSpPr>
          <p:nvPr/>
        </p:nvSpPr>
        <p:spPr>
          <a:xfrm>
            <a:off x="410858" y="332656"/>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smtClean="0">
                <a:solidFill>
                  <a:schemeClr val="tx1">
                    <a:lumMod val="65000"/>
                    <a:lumOff val="35000"/>
                  </a:schemeClr>
                </a:solidFill>
                <a:latin typeface="Arial" pitchFamily="34" charset="0"/>
                <a:cs typeface="Arial" pitchFamily="34" charset="0"/>
              </a:rPr>
              <a:t>tipologia</a:t>
            </a:r>
            <a:endParaRPr lang="it-IT" sz="2400" dirty="0">
              <a:solidFill>
                <a:schemeClr val="tx1">
                  <a:lumMod val="65000"/>
                  <a:lumOff val="35000"/>
                </a:schemeClr>
              </a:solidFill>
              <a:latin typeface="Arial" pitchFamily="34" charset="0"/>
              <a:cs typeface="Arial" pitchFamily="34" charset="0"/>
            </a:endParaRPr>
          </a:p>
        </p:txBody>
      </p:sp>
      <p:sp>
        <p:nvSpPr>
          <p:cNvPr id="4" name="Segnaposto numero diapositiva 3"/>
          <p:cNvSpPr>
            <a:spLocks noGrp="1"/>
          </p:cNvSpPr>
          <p:nvPr>
            <p:ph type="sldNum" sz="quarter" idx="12"/>
          </p:nvPr>
        </p:nvSpPr>
        <p:spPr/>
        <p:txBody>
          <a:bodyPr/>
          <a:lstStyle/>
          <a:p>
            <a:fld id="{6D60339B-14A1-4DD0-8D39-2240ECCF5563}" type="slidenum">
              <a:rPr lang="it-IT" smtClean="0"/>
              <a:pPr/>
              <a:t>6</a:t>
            </a:fld>
            <a:endParaRPr lang="it-IT"/>
          </a:p>
        </p:txBody>
      </p:sp>
      <p:pic>
        <p:nvPicPr>
          <p:cNvPr id="14" name="Immagin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15" name="Immagine 1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20" name="Immagine 1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1" name="Immagine 20"/>
          <p:cNvPicPr>
            <a:picLocks noChangeAspect="1"/>
          </p:cNvPicPr>
          <p:nvPr/>
        </p:nvPicPr>
        <p:blipFill>
          <a:blip r:embed="rId8" cstate="print">
            <a:extLst>
              <a:ext uri="{BEBA8EAE-BF5A-486C-A8C5-ECC9F3942E4B}">
                <a14:imgProps xmlns="" xmlns:a14="http://schemas.microsoft.com/office/drawing/2010/main">
                  <a14:imgLayer r:embed="rId9">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2" name="Immagine 21"/>
          <p:cNvPicPr>
            <a:picLocks noChangeAspect="1"/>
          </p:cNvPicPr>
          <p:nvPr/>
        </p:nvPicPr>
        <p:blipFill>
          <a:blip r:embed="rId8" cstate="print">
            <a:extLst>
              <a:ext uri="{BEBA8EAE-BF5A-486C-A8C5-ECC9F3942E4B}">
                <a14:imgProps xmlns="" xmlns:a14="http://schemas.microsoft.com/office/drawing/2010/main">
                  <a14:imgLayer r:embed="rId9">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3" name="Immagine 2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4" name="Immagine 23"/>
          <p:cNvPicPr>
            <a:picLocks noChangeAspect="1"/>
          </p:cNvPicPr>
          <p:nvPr/>
        </p:nvPicPr>
        <p:blipFill>
          <a:blip r:embed="rId8" cstate="print">
            <a:extLst>
              <a:ext uri="{BEBA8EAE-BF5A-486C-A8C5-ECC9F3942E4B}">
                <a14:imgProps xmlns="" xmlns:a14="http://schemas.microsoft.com/office/drawing/2010/main">
                  <a14:imgLayer r:embed="rId9">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3762272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88" y="3222021"/>
            <a:ext cx="8180691" cy="2448272"/>
          </a:xfrm>
          <a:prstGeom prst="rect">
            <a:avLst/>
          </a:prstGeom>
        </p:spPr>
      </p:pic>
      <p:sp>
        <p:nvSpPr>
          <p:cNvPr id="3" name="Segnaposto contenuto 2"/>
          <p:cNvSpPr>
            <a:spLocks noGrp="1"/>
          </p:cNvSpPr>
          <p:nvPr>
            <p:ph idx="1"/>
          </p:nvPr>
        </p:nvSpPr>
        <p:spPr/>
        <p:txBody>
          <a:bodyPr>
            <a:normAutofit/>
          </a:bodyPr>
          <a:lstStyle/>
          <a:p>
            <a:pPr marL="0" indent="0">
              <a:buNone/>
            </a:pPr>
            <a:r>
              <a:rPr lang="it-IT" sz="1400" u="sng" dirty="0" smtClean="0">
                <a:latin typeface="Arial" pitchFamily="34" charset="0"/>
                <a:cs typeface="Arial" pitchFamily="34" charset="0"/>
              </a:rPr>
              <a:t>Dehor tipo B</a:t>
            </a:r>
          </a:p>
          <a:p>
            <a:pPr marL="0" indent="0">
              <a:buNone/>
            </a:pPr>
            <a:r>
              <a:rPr lang="it-IT" sz="1200" i="1" dirty="0">
                <a:latin typeface="Arial" pitchFamily="34" charset="0"/>
                <a:cs typeface="Arial" pitchFamily="34" charset="0"/>
              </a:rPr>
              <a:t>allestimento A + pedane o delimitazioni</a:t>
            </a:r>
          </a:p>
          <a:p>
            <a:pPr marL="0" indent="0">
              <a:buNone/>
            </a:pPr>
            <a:endParaRPr lang="it-IT" sz="1200" i="1" dirty="0">
              <a:latin typeface="Arial" pitchFamily="34" charset="0"/>
              <a:cs typeface="Arial" pitchFamily="34" charset="0"/>
            </a:endParaRPr>
          </a:p>
          <a:p>
            <a:pPr marL="0" indent="0">
              <a:buNone/>
            </a:pPr>
            <a:endParaRPr lang="it-IT" sz="12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Elaborazione 8"/>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0" name="Immagin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35907" y="1309936"/>
            <a:ext cx="2873837" cy="2157244"/>
          </a:xfrm>
          <a:prstGeom prst="rect">
            <a:avLst/>
          </a:prstGeom>
        </p:spPr>
      </p:pic>
      <p:pic>
        <p:nvPicPr>
          <p:cNvPr id="11" name="Immagin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04048" y="1309936"/>
            <a:ext cx="1408148" cy="2157244"/>
          </a:xfrm>
          <a:prstGeom prst="rect">
            <a:avLst/>
          </a:prstGeom>
        </p:spPr>
      </p:pic>
      <p:sp>
        <p:nvSpPr>
          <p:cNvPr id="15" name="Titolo 1"/>
          <p:cNvSpPr txBox="1">
            <a:spLocks/>
          </p:cNvSpPr>
          <p:nvPr/>
        </p:nvSpPr>
        <p:spPr>
          <a:xfrm>
            <a:off x="410858" y="332656"/>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smtClean="0">
                <a:solidFill>
                  <a:schemeClr val="tx1">
                    <a:lumMod val="65000"/>
                    <a:lumOff val="35000"/>
                  </a:schemeClr>
                </a:solidFill>
                <a:latin typeface="Arial" pitchFamily="34" charset="0"/>
                <a:cs typeface="Arial" pitchFamily="34" charset="0"/>
              </a:rPr>
              <a:t>tipologia</a:t>
            </a:r>
            <a:endParaRPr lang="it-IT" sz="2400" dirty="0">
              <a:solidFill>
                <a:schemeClr val="tx1">
                  <a:lumMod val="65000"/>
                  <a:lumOff val="35000"/>
                </a:schemeClr>
              </a:solidFill>
              <a:latin typeface="Arial" pitchFamily="34" charset="0"/>
              <a:cs typeface="Arial" pitchFamily="34" charset="0"/>
            </a:endParaRPr>
          </a:p>
        </p:txBody>
      </p:sp>
      <p:sp>
        <p:nvSpPr>
          <p:cNvPr id="4" name="Segnaposto numero diapositiva 3"/>
          <p:cNvSpPr>
            <a:spLocks noGrp="1"/>
          </p:cNvSpPr>
          <p:nvPr>
            <p:ph type="sldNum" sz="quarter" idx="12"/>
          </p:nvPr>
        </p:nvSpPr>
        <p:spPr/>
        <p:txBody>
          <a:bodyPr/>
          <a:lstStyle/>
          <a:p>
            <a:fld id="{6D60339B-14A1-4DD0-8D39-2240ECCF5563}" type="slidenum">
              <a:rPr lang="it-IT" smtClean="0"/>
              <a:pPr/>
              <a:t>7</a:t>
            </a:fld>
            <a:endParaRPr lang="it-IT"/>
          </a:p>
        </p:txBody>
      </p:sp>
      <p:pic>
        <p:nvPicPr>
          <p:cNvPr id="13" name="Immagin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14" name="Immagine 1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19" name="Immagine 1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0" name="Immagine 19"/>
          <p:cNvPicPr>
            <a:picLocks noChangeAspect="1"/>
          </p:cNvPicPr>
          <p:nvPr/>
        </p:nvPicPr>
        <p:blipFill>
          <a:blip r:embed="rId8" cstate="print">
            <a:extLst>
              <a:ext uri="{BEBA8EAE-BF5A-486C-A8C5-ECC9F3942E4B}">
                <a14:imgProps xmlns="" xmlns:a14="http://schemas.microsoft.com/office/drawing/2010/main">
                  <a14:imgLayer r:embed="rId9">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1" name="Immagine 20"/>
          <p:cNvPicPr>
            <a:picLocks noChangeAspect="1"/>
          </p:cNvPicPr>
          <p:nvPr/>
        </p:nvPicPr>
        <p:blipFill>
          <a:blip r:embed="rId8" cstate="print">
            <a:extLst>
              <a:ext uri="{BEBA8EAE-BF5A-486C-A8C5-ECC9F3942E4B}">
                <a14:imgProps xmlns="" xmlns:a14="http://schemas.microsoft.com/office/drawing/2010/main">
                  <a14:imgLayer r:embed="rId9">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2" name="Immagine 21"/>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3" name="Immagine 22"/>
          <p:cNvPicPr>
            <a:picLocks noChangeAspect="1"/>
          </p:cNvPicPr>
          <p:nvPr/>
        </p:nvPicPr>
        <p:blipFill>
          <a:blip r:embed="rId8" cstate="print">
            <a:extLst>
              <a:ext uri="{BEBA8EAE-BF5A-486C-A8C5-ECC9F3942E4B}">
                <a14:imgProps xmlns="" xmlns:a14="http://schemas.microsoft.com/office/drawing/2010/main">
                  <a14:imgLayer r:embed="rId9">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1019076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898" y="3068960"/>
            <a:ext cx="7235926" cy="2520280"/>
          </a:xfrm>
          <a:prstGeom prst="rect">
            <a:avLst/>
          </a:prstGeom>
        </p:spPr>
      </p:pic>
      <p:sp>
        <p:nvSpPr>
          <p:cNvPr id="3" name="Segnaposto contenuto 2"/>
          <p:cNvSpPr>
            <a:spLocks noGrp="1"/>
          </p:cNvSpPr>
          <p:nvPr>
            <p:ph idx="1"/>
          </p:nvPr>
        </p:nvSpPr>
        <p:spPr/>
        <p:txBody>
          <a:bodyPr>
            <a:normAutofit/>
          </a:bodyPr>
          <a:lstStyle/>
          <a:p>
            <a:pPr marL="0" indent="0">
              <a:buNone/>
            </a:pPr>
            <a:r>
              <a:rPr lang="it-IT" sz="1400" u="sng" dirty="0" smtClean="0">
                <a:latin typeface="Arial" pitchFamily="34" charset="0"/>
                <a:cs typeface="Arial" pitchFamily="34" charset="0"/>
              </a:rPr>
              <a:t>Dehor tipo C</a:t>
            </a:r>
          </a:p>
          <a:p>
            <a:pPr marL="0" indent="0">
              <a:buNone/>
            </a:pPr>
            <a:r>
              <a:rPr lang="it-IT" sz="1200" i="1" dirty="0">
                <a:latin typeface="Arial" pitchFamily="34" charset="0"/>
                <a:cs typeface="Arial" pitchFamily="34" charset="0"/>
              </a:rPr>
              <a:t>allestimento A + B + strutture di copertura</a:t>
            </a:r>
          </a:p>
          <a:p>
            <a:pPr marL="0" indent="0">
              <a:buNone/>
            </a:pPr>
            <a:endParaRPr lang="it-IT" sz="1200" i="1" dirty="0">
              <a:latin typeface="Arial" pitchFamily="34" charset="0"/>
              <a:cs typeface="Arial" pitchFamily="34" charset="0"/>
            </a:endParaRPr>
          </a:p>
          <a:p>
            <a:pPr marL="0" indent="0">
              <a:buNone/>
            </a:pPr>
            <a:endParaRPr lang="it-IT" sz="12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Elaborazione 8"/>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1" name="Immagin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97939" y="1268760"/>
            <a:ext cx="2923967" cy="2016224"/>
          </a:xfrm>
          <a:prstGeom prst="rect">
            <a:avLst/>
          </a:prstGeom>
        </p:spPr>
      </p:pic>
      <p:sp>
        <p:nvSpPr>
          <p:cNvPr id="15" name="Titolo 1"/>
          <p:cNvSpPr txBox="1">
            <a:spLocks/>
          </p:cNvSpPr>
          <p:nvPr/>
        </p:nvSpPr>
        <p:spPr>
          <a:xfrm>
            <a:off x="410858" y="332656"/>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smtClean="0">
                <a:solidFill>
                  <a:schemeClr val="tx1">
                    <a:lumMod val="65000"/>
                    <a:lumOff val="35000"/>
                  </a:schemeClr>
                </a:solidFill>
                <a:latin typeface="Arial" pitchFamily="34" charset="0"/>
                <a:cs typeface="Arial" pitchFamily="34" charset="0"/>
              </a:rPr>
              <a:t>tipologia</a:t>
            </a:r>
            <a:endParaRPr lang="it-IT" sz="2400" dirty="0">
              <a:solidFill>
                <a:schemeClr val="tx1">
                  <a:lumMod val="65000"/>
                  <a:lumOff val="35000"/>
                </a:schemeClr>
              </a:solidFill>
              <a:latin typeface="Arial" pitchFamily="34" charset="0"/>
              <a:cs typeface="Arial" pitchFamily="34" charset="0"/>
            </a:endParaRPr>
          </a:p>
        </p:txBody>
      </p:sp>
      <p:sp>
        <p:nvSpPr>
          <p:cNvPr id="4" name="Segnaposto numero diapositiva 3"/>
          <p:cNvSpPr>
            <a:spLocks noGrp="1"/>
          </p:cNvSpPr>
          <p:nvPr>
            <p:ph type="sldNum" sz="quarter" idx="12"/>
          </p:nvPr>
        </p:nvSpPr>
        <p:spPr/>
        <p:txBody>
          <a:bodyPr/>
          <a:lstStyle/>
          <a:p>
            <a:fld id="{6D60339B-14A1-4DD0-8D39-2240ECCF5563}" type="slidenum">
              <a:rPr lang="it-IT" smtClean="0"/>
              <a:pPr/>
              <a:t>8</a:t>
            </a:fld>
            <a:endParaRPr lang="it-IT"/>
          </a:p>
        </p:txBody>
      </p:sp>
      <p:pic>
        <p:nvPicPr>
          <p:cNvPr id="13" name="Immagin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14" name="Immagin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19" name="Immagine 1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0" name="Immagine 19"/>
          <p:cNvPicPr>
            <a:picLocks noChangeAspect="1"/>
          </p:cNvPicPr>
          <p:nvPr/>
        </p:nvPicPr>
        <p:blipFill>
          <a:blip r:embed="rId7" cstate="print">
            <a:extLst>
              <a:ext uri="{BEBA8EAE-BF5A-486C-A8C5-ECC9F3942E4B}">
                <a14:imgProps xmlns="" xmlns:a14="http://schemas.microsoft.com/office/drawing/2010/main">
                  <a14:imgLayer r:embed="rId8">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1" name="Immagine 20"/>
          <p:cNvPicPr>
            <a:picLocks noChangeAspect="1"/>
          </p:cNvPicPr>
          <p:nvPr/>
        </p:nvPicPr>
        <p:blipFill>
          <a:blip r:embed="rId7" cstate="print">
            <a:extLst>
              <a:ext uri="{BEBA8EAE-BF5A-486C-A8C5-ECC9F3942E4B}">
                <a14:imgProps xmlns="" xmlns:a14="http://schemas.microsoft.com/office/drawing/2010/main">
                  <a14:imgLayer r:embed="rId8">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2" name="Immagine 2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3" name="Immagine 22"/>
          <p:cNvPicPr>
            <a:picLocks noChangeAspect="1"/>
          </p:cNvPicPr>
          <p:nvPr/>
        </p:nvPicPr>
        <p:blipFill>
          <a:blip r:embed="rId7" cstate="print">
            <a:extLst>
              <a:ext uri="{BEBA8EAE-BF5A-486C-A8C5-ECC9F3942E4B}">
                <a14:imgProps xmlns="" xmlns:a14="http://schemas.microsoft.com/office/drawing/2010/main">
                  <a14:imgLayer r:embed="rId8">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247029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buNone/>
            </a:pPr>
            <a:endParaRPr lang="it-IT" sz="1200" i="1" dirty="0">
              <a:latin typeface="Arial" pitchFamily="34" charset="0"/>
              <a:cs typeface="Arial" pitchFamily="34" charset="0"/>
            </a:endParaRPr>
          </a:p>
          <a:p>
            <a:pPr marL="0" indent="0">
              <a:buNone/>
            </a:pPr>
            <a:endParaRPr lang="it-IT" sz="1200" i="1" dirty="0">
              <a:latin typeface="Arial" pitchFamily="34" charset="0"/>
              <a:cs typeface="Arial" pitchFamily="34" charset="0"/>
            </a:endParaRPr>
          </a:p>
          <a:p>
            <a:pPr marL="0" indent="0">
              <a:buNone/>
            </a:pPr>
            <a:endParaRPr lang="it-IT" sz="1200" b="1" dirty="0">
              <a:latin typeface="Arial" pitchFamily="34" charset="0"/>
              <a:cs typeface="Arial" pitchFamily="34" charset="0"/>
            </a:endParaRPr>
          </a:p>
        </p:txBody>
      </p:sp>
      <p:sp>
        <p:nvSpPr>
          <p:cNvPr id="7" name="Elaborazione 6"/>
          <p:cNvSpPr/>
          <p:nvPr/>
        </p:nvSpPr>
        <p:spPr>
          <a:xfrm>
            <a:off x="196776" y="1124744"/>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Elaborazione 8"/>
          <p:cNvSpPr/>
          <p:nvPr/>
        </p:nvSpPr>
        <p:spPr>
          <a:xfrm>
            <a:off x="196776" y="5589240"/>
            <a:ext cx="8712968" cy="72008"/>
          </a:xfrm>
          <a:prstGeom prst="flowChartProcess">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Titolo 1"/>
          <p:cNvSpPr txBox="1">
            <a:spLocks/>
          </p:cNvSpPr>
          <p:nvPr/>
        </p:nvSpPr>
        <p:spPr>
          <a:xfrm>
            <a:off x="410858" y="332656"/>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400" dirty="0" smtClean="0">
                <a:solidFill>
                  <a:schemeClr val="tx1">
                    <a:lumMod val="65000"/>
                    <a:lumOff val="35000"/>
                  </a:schemeClr>
                </a:solidFill>
                <a:latin typeface="Arial" pitchFamily="34" charset="0"/>
                <a:cs typeface="Arial" pitchFamily="34" charset="0"/>
              </a:rPr>
              <a:t>Stato attuale </a:t>
            </a:r>
            <a:r>
              <a:rPr lang="it-IT" sz="1200" dirty="0" smtClean="0">
                <a:solidFill>
                  <a:schemeClr val="tx1">
                    <a:lumMod val="65000"/>
                    <a:lumOff val="35000"/>
                  </a:schemeClr>
                </a:solidFill>
                <a:latin typeface="Arial" pitchFamily="34" charset="0"/>
                <a:cs typeface="Arial" pitchFamily="34" charset="0"/>
              </a:rPr>
              <a:t>dehors a Bologna</a:t>
            </a:r>
            <a:endParaRPr lang="it-IT" sz="1200" dirty="0">
              <a:solidFill>
                <a:schemeClr val="tx1">
                  <a:lumMod val="65000"/>
                  <a:lumOff val="35000"/>
                </a:schemeClr>
              </a:solidFill>
              <a:latin typeface="Arial" pitchFamily="34" charset="0"/>
              <a:cs typeface="Arial" pitchFamily="34" charset="0"/>
            </a:endParaRPr>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47327" y="1811566"/>
            <a:ext cx="1722045" cy="2524442"/>
          </a:xfrm>
          <a:prstGeom prst="rect">
            <a:avLst/>
          </a:prstGeom>
          <a:solidFill>
            <a:schemeClr val="bg1"/>
          </a:solidFill>
          <a:ln w="57150">
            <a:solidFill>
              <a:schemeClr val="bg1"/>
            </a:solidFill>
          </a:ln>
        </p:spPr>
      </p:pic>
      <p:pic>
        <p:nvPicPr>
          <p:cNvPr id="6" name="Immagin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38232" y="1811566"/>
            <a:ext cx="1842079" cy="2524441"/>
          </a:xfrm>
          <a:prstGeom prst="rect">
            <a:avLst/>
          </a:prstGeom>
          <a:solidFill>
            <a:schemeClr val="bg1"/>
          </a:solidFill>
          <a:ln w="57150">
            <a:solidFill>
              <a:schemeClr val="bg1"/>
            </a:solidFill>
          </a:ln>
        </p:spPr>
      </p:pic>
      <p:pic>
        <p:nvPicPr>
          <p:cNvPr id="8" name="Immagin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03546" y="1811566"/>
            <a:ext cx="1732950" cy="2524443"/>
          </a:xfrm>
          <a:prstGeom prst="rect">
            <a:avLst/>
          </a:prstGeom>
          <a:solidFill>
            <a:schemeClr val="bg1"/>
          </a:solidFill>
          <a:ln w="57150">
            <a:solidFill>
              <a:schemeClr val="bg1"/>
            </a:solidFill>
          </a:ln>
        </p:spPr>
      </p:pic>
      <p:pic>
        <p:nvPicPr>
          <p:cNvPr id="11" name="Immagin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7504" y="1811567"/>
            <a:ext cx="1755623" cy="2524442"/>
          </a:xfrm>
          <a:prstGeom prst="rect">
            <a:avLst/>
          </a:prstGeom>
          <a:solidFill>
            <a:schemeClr val="bg1"/>
          </a:solidFill>
          <a:ln w="38100">
            <a:solidFill>
              <a:schemeClr val="bg1"/>
            </a:solidFill>
          </a:ln>
        </p:spPr>
      </p:pic>
      <p:pic>
        <p:nvPicPr>
          <p:cNvPr id="4" name="Immagine 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28817" y="1811567"/>
            <a:ext cx="1758262" cy="2524441"/>
          </a:xfrm>
          <a:prstGeom prst="rect">
            <a:avLst/>
          </a:prstGeom>
          <a:solidFill>
            <a:schemeClr val="bg1"/>
          </a:solidFill>
          <a:ln w="57150">
            <a:solidFill>
              <a:schemeClr val="bg1"/>
            </a:solidFill>
          </a:ln>
        </p:spPr>
      </p:pic>
      <p:sp>
        <p:nvSpPr>
          <p:cNvPr id="12" name="CasellaDiTesto 11"/>
          <p:cNvSpPr txBox="1"/>
          <p:nvPr/>
        </p:nvSpPr>
        <p:spPr>
          <a:xfrm>
            <a:off x="107504" y="4475862"/>
            <a:ext cx="1656184" cy="553999"/>
          </a:xfrm>
          <a:prstGeom prst="rect">
            <a:avLst/>
          </a:prstGeom>
          <a:noFill/>
        </p:spPr>
        <p:txBody>
          <a:bodyPr wrap="square" rtlCol="0">
            <a:spAutoFit/>
          </a:bodyPr>
          <a:lstStyle/>
          <a:p>
            <a:pPr algn="ctr"/>
            <a:r>
              <a:rPr lang="it-IT" sz="1000" dirty="0" smtClean="0"/>
              <a:t>Locale commerciale - </a:t>
            </a:r>
          </a:p>
          <a:p>
            <a:pPr algn="ctr"/>
            <a:r>
              <a:rPr lang="it-IT" sz="1000" dirty="0" smtClean="0"/>
              <a:t>Bar Caffetteria</a:t>
            </a:r>
          </a:p>
          <a:p>
            <a:pPr algn="ctr"/>
            <a:r>
              <a:rPr lang="it-IT" sz="1000" dirty="0" smtClean="0"/>
              <a:t>Piazza Maggiore</a:t>
            </a:r>
            <a:endParaRPr lang="it-IT" sz="1000" dirty="0"/>
          </a:p>
        </p:txBody>
      </p:sp>
      <p:sp>
        <p:nvSpPr>
          <p:cNvPr id="19" name="CasellaDiTesto 18"/>
          <p:cNvSpPr txBox="1"/>
          <p:nvPr/>
        </p:nvSpPr>
        <p:spPr>
          <a:xfrm>
            <a:off x="1916088" y="4475862"/>
            <a:ext cx="1656184" cy="553999"/>
          </a:xfrm>
          <a:prstGeom prst="rect">
            <a:avLst/>
          </a:prstGeom>
          <a:noFill/>
        </p:spPr>
        <p:txBody>
          <a:bodyPr wrap="square" rtlCol="0">
            <a:spAutoFit/>
          </a:bodyPr>
          <a:lstStyle/>
          <a:p>
            <a:pPr algn="ctr"/>
            <a:r>
              <a:rPr lang="it-IT" sz="1000" dirty="0" smtClean="0"/>
              <a:t>Locale commerciale - Ristorante</a:t>
            </a:r>
          </a:p>
          <a:p>
            <a:pPr algn="ctr"/>
            <a:r>
              <a:rPr lang="it-IT" sz="1000" dirty="0" smtClean="0"/>
              <a:t>Via Marsala</a:t>
            </a:r>
            <a:endParaRPr lang="it-IT" sz="1000" dirty="0"/>
          </a:p>
        </p:txBody>
      </p:sp>
      <p:sp>
        <p:nvSpPr>
          <p:cNvPr id="20" name="CasellaDiTesto 19"/>
          <p:cNvSpPr txBox="1"/>
          <p:nvPr/>
        </p:nvSpPr>
        <p:spPr>
          <a:xfrm>
            <a:off x="3747327" y="4493291"/>
            <a:ext cx="1656184" cy="553999"/>
          </a:xfrm>
          <a:prstGeom prst="rect">
            <a:avLst/>
          </a:prstGeom>
          <a:noFill/>
        </p:spPr>
        <p:txBody>
          <a:bodyPr wrap="square" rtlCol="0">
            <a:spAutoFit/>
          </a:bodyPr>
          <a:lstStyle/>
          <a:p>
            <a:pPr algn="ctr"/>
            <a:r>
              <a:rPr lang="it-IT" sz="1000" dirty="0" smtClean="0"/>
              <a:t>Locale commerciale- </a:t>
            </a:r>
          </a:p>
          <a:p>
            <a:pPr algn="ctr"/>
            <a:r>
              <a:rPr lang="it-IT" sz="1000" dirty="0" smtClean="0"/>
              <a:t>Osteria</a:t>
            </a:r>
          </a:p>
          <a:p>
            <a:pPr algn="ctr"/>
            <a:r>
              <a:rPr lang="it-IT" sz="1000" dirty="0" smtClean="0"/>
              <a:t>Via Goito</a:t>
            </a:r>
            <a:endParaRPr lang="it-IT" sz="1000" dirty="0"/>
          </a:p>
        </p:txBody>
      </p:sp>
      <p:sp>
        <p:nvSpPr>
          <p:cNvPr id="21" name="CasellaDiTesto 20"/>
          <p:cNvSpPr txBox="1"/>
          <p:nvPr/>
        </p:nvSpPr>
        <p:spPr>
          <a:xfrm>
            <a:off x="5486371" y="4501758"/>
            <a:ext cx="1656184" cy="553999"/>
          </a:xfrm>
          <a:prstGeom prst="rect">
            <a:avLst/>
          </a:prstGeom>
          <a:noFill/>
        </p:spPr>
        <p:txBody>
          <a:bodyPr wrap="square" rtlCol="0">
            <a:spAutoFit/>
          </a:bodyPr>
          <a:lstStyle/>
          <a:p>
            <a:pPr algn="ctr"/>
            <a:r>
              <a:rPr lang="it-IT" sz="1000" dirty="0" smtClean="0"/>
              <a:t>Locale commerciale - </a:t>
            </a:r>
          </a:p>
          <a:p>
            <a:pPr algn="ctr"/>
            <a:r>
              <a:rPr lang="it-IT" sz="1000" dirty="0" smtClean="0"/>
              <a:t>Bar</a:t>
            </a:r>
          </a:p>
          <a:p>
            <a:pPr algn="ctr"/>
            <a:r>
              <a:rPr lang="it-IT" sz="1000" dirty="0" smtClean="0"/>
              <a:t>Via Indipendenza</a:t>
            </a:r>
            <a:endParaRPr lang="it-IT" sz="1000" dirty="0"/>
          </a:p>
        </p:txBody>
      </p:sp>
      <p:sp>
        <p:nvSpPr>
          <p:cNvPr id="22" name="CasellaDiTesto 21"/>
          <p:cNvSpPr txBox="1"/>
          <p:nvPr/>
        </p:nvSpPr>
        <p:spPr>
          <a:xfrm>
            <a:off x="7253560" y="4518774"/>
            <a:ext cx="1656184" cy="553999"/>
          </a:xfrm>
          <a:prstGeom prst="rect">
            <a:avLst/>
          </a:prstGeom>
          <a:noFill/>
        </p:spPr>
        <p:txBody>
          <a:bodyPr wrap="square" rtlCol="0">
            <a:spAutoFit/>
          </a:bodyPr>
          <a:lstStyle/>
          <a:p>
            <a:pPr algn="ctr"/>
            <a:r>
              <a:rPr lang="it-IT" sz="1000" dirty="0" smtClean="0"/>
              <a:t>Locale commerciale - </a:t>
            </a:r>
          </a:p>
          <a:p>
            <a:pPr algn="ctr"/>
            <a:r>
              <a:rPr lang="it-IT" sz="1000" dirty="0" smtClean="0"/>
              <a:t>Bar Caffetteria</a:t>
            </a:r>
          </a:p>
          <a:p>
            <a:pPr algn="ctr"/>
            <a:r>
              <a:rPr lang="it-IT" sz="1000" dirty="0" smtClean="0"/>
              <a:t>Via Rizzoli</a:t>
            </a:r>
            <a:endParaRPr lang="it-IT" sz="1000" dirty="0"/>
          </a:p>
        </p:txBody>
      </p:sp>
      <p:sp>
        <p:nvSpPr>
          <p:cNvPr id="14" name="Segnaposto numero diapositiva 13"/>
          <p:cNvSpPr>
            <a:spLocks noGrp="1"/>
          </p:cNvSpPr>
          <p:nvPr>
            <p:ph type="sldNum" sz="quarter" idx="12"/>
          </p:nvPr>
        </p:nvSpPr>
        <p:spPr/>
        <p:txBody>
          <a:bodyPr/>
          <a:lstStyle/>
          <a:p>
            <a:fld id="{6D60339B-14A1-4DD0-8D39-2240ECCF5563}" type="slidenum">
              <a:rPr lang="it-IT" smtClean="0"/>
              <a:pPr/>
              <a:t>9</a:t>
            </a:fld>
            <a:endParaRPr lang="it-IT"/>
          </a:p>
        </p:txBody>
      </p:sp>
      <p:pic>
        <p:nvPicPr>
          <p:cNvPr id="23" name="Immagine 2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409704" y="525050"/>
            <a:ext cx="1618680" cy="545047"/>
          </a:xfrm>
          <a:prstGeom prst="rect">
            <a:avLst/>
          </a:prstGeom>
        </p:spPr>
      </p:pic>
      <p:pic>
        <p:nvPicPr>
          <p:cNvPr id="24" name="Immagine 2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143123" y="548680"/>
            <a:ext cx="1148957" cy="433439"/>
          </a:xfrm>
          <a:prstGeom prst="rect">
            <a:avLst/>
          </a:prstGeom>
        </p:spPr>
      </p:pic>
      <p:pic>
        <p:nvPicPr>
          <p:cNvPr id="25" name="Immagine 2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746164" y="532052"/>
            <a:ext cx="554028" cy="554028"/>
          </a:xfrm>
          <a:prstGeom prst="rect">
            <a:avLst/>
          </a:prstGeom>
        </p:spPr>
      </p:pic>
      <p:pic>
        <p:nvPicPr>
          <p:cNvPr id="26" name="Immagine 25"/>
          <p:cNvPicPr>
            <a:picLocks noChangeAspect="1"/>
          </p:cNvPicPr>
          <p:nvPr/>
        </p:nvPicPr>
        <p:blipFill>
          <a:blip r:embed="rId10" cstate="print">
            <a:extLst>
              <a:ext uri="{BEBA8EAE-BF5A-486C-A8C5-ECC9F3942E4B}">
                <a14:imgProps xmlns="" xmlns:a14="http://schemas.microsoft.com/office/drawing/2010/main">
                  <a14:imgLayer r:embed="rId11">
                    <a14:imgEffect>
                      <a14:saturation sat="0"/>
                    </a14:imgEffect>
                  </a14:imgLayer>
                </a14:imgProps>
              </a:ext>
              <a:ext uri="{28A0092B-C50C-407E-A947-70E740481C1C}">
                <a14:useLocalDpi xmlns="" xmlns:a14="http://schemas.microsoft.com/office/drawing/2010/main" val="0"/>
              </a:ext>
            </a:extLst>
          </a:blip>
          <a:stretch>
            <a:fillRect/>
          </a:stretch>
        </p:blipFill>
        <p:spPr>
          <a:xfrm>
            <a:off x="5423846" y="692696"/>
            <a:ext cx="156266" cy="161215"/>
          </a:xfrm>
          <a:prstGeom prst="rect">
            <a:avLst/>
          </a:prstGeom>
        </p:spPr>
      </p:pic>
      <p:pic>
        <p:nvPicPr>
          <p:cNvPr id="27" name="Immagine 26"/>
          <p:cNvPicPr>
            <a:picLocks noChangeAspect="1"/>
          </p:cNvPicPr>
          <p:nvPr/>
        </p:nvPicPr>
        <p:blipFill>
          <a:blip r:embed="rId10" cstate="print">
            <a:extLst>
              <a:ext uri="{BEBA8EAE-BF5A-486C-A8C5-ECC9F3942E4B}">
                <a14:imgProps xmlns="" xmlns:a14="http://schemas.microsoft.com/office/drawing/2010/main">
                  <a14:imgLayer r:embed="rId11">
                    <a14:imgEffect>
                      <a14:saturation sat="0"/>
                    </a14:imgEffect>
                  </a14:imgLayer>
                </a14:imgProps>
              </a:ext>
              <a:ext uri="{28A0092B-C50C-407E-A947-70E740481C1C}">
                <a14:useLocalDpi xmlns="" xmlns:a14="http://schemas.microsoft.com/office/drawing/2010/main" val="0"/>
              </a:ext>
            </a:extLst>
          </a:blip>
          <a:stretch>
            <a:fillRect/>
          </a:stretch>
        </p:blipFill>
        <p:spPr>
          <a:xfrm>
            <a:off x="6431958" y="699375"/>
            <a:ext cx="156266" cy="161215"/>
          </a:xfrm>
          <a:prstGeom prst="rect">
            <a:avLst/>
          </a:prstGeom>
        </p:spPr>
      </p:pic>
      <p:pic>
        <p:nvPicPr>
          <p:cNvPr id="28" name="Immagine 27"/>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8136102" y="647414"/>
            <a:ext cx="773641" cy="304299"/>
          </a:xfrm>
          <a:prstGeom prst="rect">
            <a:avLst/>
          </a:prstGeom>
        </p:spPr>
      </p:pic>
      <p:pic>
        <p:nvPicPr>
          <p:cNvPr id="29" name="Immagine 28"/>
          <p:cNvPicPr>
            <a:picLocks noChangeAspect="1"/>
          </p:cNvPicPr>
          <p:nvPr/>
        </p:nvPicPr>
        <p:blipFill>
          <a:blip r:embed="rId10" cstate="print">
            <a:extLst>
              <a:ext uri="{BEBA8EAE-BF5A-486C-A8C5-ECC9F3942E4B}">
                <a14:imgProps xmlns="" xmlns:a14="http://schemas.microsoft.com/office/drawing/2010/main">
                  <a14:imgLayer r:embed="rId11">
                    <a14:imgEffect>
                      <a14:saturation sat="0"/>
                    </a14:imgEffect>
                  </a14:imgLayer>
                </a14:imgProps>
              </a:ext>
              <a:ext uri="{28A0092B-C50C-407E-A947-70E740481C1C}">
                <a14:useLocalDpi xmlns="" xmlns:a14="http://schemas.microsoft.com/office/drawing/2010/main" val="0"/>
              </a:ext>
            </a:extLst>
          </a:blip>
          <a:stretch>
            <a:fillRect/>
          </a:stretch>
        </p:blipFill>
        <p:spPr>
          <a:xfrm>
            <a:off x="7872118" y="699375"/>
            <a:ext cx="156266" cy="161215"/>
          </a:xfrm>
          <a:prstGeom prst="rect">
            <a:avLst/>
          </a:prstGeom>
        </p:spPr>
      </p:pic>
    </p:spTree>
    <p:extLst>
      <p:ext uri="{BB962C8B-B14F-4D97-AF65-F5344CB8AC3E}">
        <p14:creationId xmlns="" xmlns:p14="http://schemas.microsoft.com/office/powerpoint/2010/main" val="1411186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2198</TotalTime>
  <Words>1006</Words>
  <Application>Microsoft Office PowerPoint</Application>
  <PresentationFormat>Presentazione su schermo (4:3)</PresentationFormat>
  <Paragraphs>266</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 </vt:lpstr>
      <vt:lpstr>Diapositiva 2</vt:lpstr>
      <vt:lpstr>definizione</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dehor</dc:title>
  <dc:creator>utente</dc:creator>
  <cp:lastModifiedBy>Ufficio Comunicazione - Barbieri Catia</cp:lastModifiedBy>
  <cp:revision>149</cp:revision>
  <cp:lastPrinted>2013-01-02T14:13:21Z</cp:lastPrinted>
  <dcterms:created xsi:type="dcterms:W3CDTF">2012-12-14T17:00:07Z</dcterms:created>
  <dcterms:modified xsi:type="dcterms:W3CDTF">2013-05-06T08:34:25Z</dcterms:modified>
</cp:coreProperties>
</file>